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0" r:id="rId2"/>
  </p:sldIdLst>
  <p:sldSz cx="7556500" cy="10693400"/>
  <p:notesSz cx="7099300" cy="10234613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C8C"/>
    <a:srgbClr val="00B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452" y="-10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3954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7F02F-90A3-4CED-A4D8-FB8D8FD1A0CF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279525"/>
            <a:ext cx="24415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9D181-3586-4E5E-BFA2-162AE016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1034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44C7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44C7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44C7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44C7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300" y="533602"/>
            <a:ext cx="1355725" cy="7943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44C7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2.jpeg"/><Relationship Id="rId7" Type="http://schemas.openxmlformats.org/officeDocument/2006/relationships/package" Target="../embeddings/Microsoft_Excel_Worksheet.xlsx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-6984" y="482710"/>
            <a:ext cx="7560309" cy="4615440"/>
          </a:xfrm>
          <a:custGeom>
            <a:avLst/>
            <a:gdLst/>
            <a:ahLst/>
            <a:cxnLst/>
            <a:rect l="l" t="t" r="r" b="b"/>
            <a:pathLst>
              <a:path w="7560309" h="3438525">
                <a:moveTo>
                  <a:pt x="0" y="3437991"/>
                </a:moveTo>
                <a:lnTo>
                  <a:pt x="7559992" y="3437991"/>
                </a:lnTo>
                <a:lnTo>
                  <a:pt x="7559992" y="0"/>
                </a:lnTo>
                <a:lnTo>
                  <a:pt x="0" y="0"/>
                </a:lnTo>
                <a:lnTo>
                  <a:pt x="0" y="3437991"/>
                </a:lnTo>
                <a:close/>
              </a:path>
            </a:pathLst>
          </a:custGeom>
          <a:solidFill>
            <a:srgbClr val="EDEDE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233510" y="5770788"/>
            <a:ext cx="3544740" cy="133241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4150" marR="46990" indent="-171450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ja-JP" altLang="en-US" sz="1000" dirty="0">
                <a:latin typeface="+mn-ea"/>
                <a:ea typeface="+mn-ea"/>
                <a:cs typeface="Arial"/>
              </a:rPr>
              <a:t>シリコンベース</a:t>
            </a:r>
            <a:r>
              <a:rPr lang="en-US" altLang="ja-JP" sz="1000" dirty="0">
                <a:latin typeface="+mn-ea"/>
                <a:ea typeface="+mn-ea"/>
                <a:cs typeface="Arial"/>
              </a:rPr>
              <a:t>1</a:t>
            </a:r>
            <a:r>
              <a:rPr lang="ja-JP" altLang="en-US" sz="1000" dirty="0">
                <a:latin typeface="+mn-ea"/>
                <a:ea typeface="+mn-ea"/>
                <a:cs typeface="Arial"/>
              </a:rPr>
              <a:t>液性充填材、優れた防水気密耐火性</a:t>
            </a:r>
            <a:endParaRPr lang="en-US" altLang="ja-JP" sz="1000" dirty="0">
              <a:latin typeface="+mn-ea"/>
              <a:ea typeface="+mn-ea"/>
              <a:cs typeface="Arial"/>
            </a:endParaRPr>
          </a:p>
          <a:p>
            <a:pPr marL="184150" marR="46990" indent="-171450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en-US" altLang="ja-JP" sz="1000" dirty="0">
                <a:latin typeface="+mn-ea"/>
                <a:ea typeface="+mn-ea"/>
                <a:cs typeface="Arial"/>
              </a:rPr>
              <a:t>310ml</a:t>
            </a:r>
            <a:r>
              <a:rPr lang="ja-JP" altLang="en-US" sz="1000" dirty="0">
                <a:latin typeface="+mn-ea"/>
                <a:ea typeface="+mn-ea"/>
                <a:cs typeface="Arial"/>
              </a:rPr>
              <a:t>のカートリ</a:t>
            </a:r>
            <a:r>
              <a:rPr lang="en-US" altLang="ja-JP" sz="1000" dirty="0">
                <a:latin typeface="+mn-ea"/>
                <a:ea typeface="+mn-ea"/>
                <a:cs typeface="Arial"/>
              </a:rPr>
              <a:t>j</a:t>
            </a:r>
            <a:r>
              <a:rPr lang="ja-JP" altLang="en-US" sz="1000" dirty="0">
                <a:latin typeface="+mn-ea"/>
                <a:ea typeface="+mn-ea"/>
                <a:cs typeface="Arial"/>
              </a:rPr>
              <a:t>ッジ式、注入ガンで押し出して使います</a:t>
            </a:r>
            <a:endParaRPr lang="en-US" altLang="ja-JP" sz="1000" dirty="0">
              <a:latin typeface="+mn-ea"/>
              <a:ea typeface="+mn-ea"/>
              <a:cs typeface="Arial"/>
            </a:endParaRPr>
          </a:p>
          <a:p>
            <a:pPr marL="184150" marR="46990" indent="-171450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ja-JP" altLang="en-US" sz="1000" dirty="0">
                <a:latin typeface="+mn-ea"/>
                <a:ea typeface="+mn-ea"/>
                <a:cs typeface="Arial"/>
              </a:rPr>
              <a:t>先端ノズルは任意の位置で切断し、注入量の調整が可能</a:t>
            </a:r>
            <a:endParaRPr lang="en-US" altLang="ja-JP" sz="1000" dirty="0">
              <a:latin typeface="+mn-ea"/>
              <a:ea typeface="+mn-ea"/>
              <a:cs typeface="Arial"/>
            </a:endParaRPr>
          </a:p>
          <a:p>
            <a:pPr marL="184150" marR="46990" indent="-171450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ja-JP" altLang="en-US" sz="1000" dirty="0">
                <a:latin typeface="+mn-ea"/>
                <a:ea typeface="+mn-ea"/>
                <a:cs typeface="Arial"/>
              </a:rPr>
              <a:t>ケーブルシースや一般的建材に対して優れた接着性</a:t>
            </a:r>
            <a:endParaRPr lang="en-US" altLang="ja-JP" sz="1000" dirty="0">
              <a:latin typeface="+mn-ea"/>
              <a:ea typeface="+mn-ea"/>
              <a:cs typeface="Arial"/>
            </a:endParaRPr>
          </a:p>
          <a:p>
            <a:pPr marL="184150" marR="46990" indent="-171450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ja-JP" altLang="en-US" sz="1000" dirty="0">
                <a:latin typeface="+mn-ea"/>
                <a:ea typeface="+mn-ea"/>
                <a:cs typeface="Arial"/>
              </a:rPr>
              <a:t>空気中の湿気と反応して硬化します</a:t>
            </a:r>
            <a:endParaRPr lang="en-US" altLang="ja-JP" sz="1000" dirty="0">
              <a:latin typeface="+mn-ea"/>
              <a:ea typeface="+mn-ea"/>
              <a:cs typeface="Arial"/>
            </a:endParaRPr>
          </a:p>
          <a:p>
            <a:pPr marL="184150" marR="46990" indent="-171450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ja-JP" altLang="en-US" sz="1000" dirty="0">
                <a:latin typeface="+mn-ea"/>
                <a:ea typeface="+mn-ea"/>
                <a:cs typeface="Arial"/>
              </a:rPr>
              <a:t>フィロシール耐火防水材に部材として使われています</a:t>
            </a:r>
            <a:endParaRPr lang="en-US" altLang="ja-JP" sz="1000" dirty="0">
              <a:latin typeface="+mn-ea"/>
              <a:ea typeface="+mn-ea"/>
              <a:cs typeface="Arial"/>
            </a:endParaRPr>
          </a:p>
          <a:p>
            <a:pPr marL="184150" marR="46990" indent="-171450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ja-JP" altLang="en-US" sz="1000" dirty="0">
                <a:latin typeface="+mn-ea"/>
                <a:ea typeface="+mn-ea"/>
                <a:cs typeface="Arial"/>
              </a:rPr>
              <a:t>硫化水素、メタン等に耐性、耐アルカリ性、</a:t>
            </a:r>
            <a:endParaRPr lang="en-US" altLang="ja-JP" sz="1000" dirty="0">
              <a:latin typeface="+mn-ea"/>
              <a:ea typeface="+mn-ea"/>
              <a:cs typeface="Arial"/>
            </a:endParaRPr>
          </a:p>
          <a:p>
            <a:pPr marL="184150" marR="46990" indent="-171450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ja-JP" altLang="en-US" sz="1000" dirty="0">
                <a:latin typeface="+mn-ea"/>
                <a:ea typeface="+mn-ea"/>
                <a:cs typeface="Arial"/>
              </a:rPr>
              <a:t>金属を腐食させず、解体が可能です</a:t>
            </a:r>
            <a:endParaRPr lang="en-US" altLang="ja-JP" sz="1000" dirty="0">
              <a:latin typeface="+mn-ea"/>
              <a:ea typeface="+mn-ea"/>
              <a:cs typeface="Arial"/>
            </a:endParaRPr>
          </a:p>
        </p:txBody>
      </p:sp>
      <p:pic>
        <p:nvPicPr>
          <p:cNvPr id="20" name="object 5">
            <a:extLst>
              <a:ext uri="{FF2B5EF4-FFF2-40B4-BE49-F238E27FC236}">
                <a16:creationId xmlns:a16="http://schemas.microsoft.com/office/drawing/2014/main" id="{3B3191F2-9303-20CD-BB20-F95057338A76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623087"/>
          </a:xfrm>
          <a:prstGeom prst="rect">
            <a:avLst/>
          </a:prstGeom>
        </p:spPr>
      </p:pic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5747B82C-31B2-1F6B-4B2D-ADC93B7A5A85}"/>
              </a:ext>
            </a:extLst>
          </p:cNvPr>
          <p:cNvGrpSpPr/>
          <p:nvPr/>
        </p:nvGrpSpPr>
        <p:grpSpPr>
          <a:xfrm>
            <a:off x="196850" y="203295"/>
            <a:ext cx="1676400" cy="340352"/>
            <a:chOff x="1412415" y="700604"/>
            <a:chExt cx="4197350" cy="852169"/>
          </a:xfrm>
        </p:grpSpPr>
        <p:sp>
          <p:nvSpPr>
            <p:cNvPr id="17" name="object 9">
              <a:extLst>
                <a:ext uri="{FF2B5EF4-FFF2-40B4-BE49-F238E27FC236}">
                  <a16:creationId xmlns:a16="http://schemas.microsoft.com/office/drawing/2014/main" id="{1753D1AC-EAB1-B2DF-E80D-F584D1E7262B}"/>
                </a:ext>
              </a:extLst>
            </p:cNvPr>
            <p:cNvSpPr/>
            <p:nvPr/>
          </p:nvSpPr>
          <p:spPr>
            <a:xfrm>
              <a:off x="1412415" y="700604"/>
              <a:ext cx="4197350" cy="852169"/>
            </a:xfrm>
            <a:custGeom>
              <a:avLst/>
              <a:gdLst/>
              <a:ahLst/>
              <a:cxnLst/>
              <a:rect l="l" t="t" r="r" b="b"/>
              <a:pathLst>
                <a:path w="4197350" h="852169">
                  <a:moveTo>
                    <a:pt x="4196727" y="0"/>
                  </a:moveTo>
                  <a:lnTo>
                    <a:pt x="0" y="0"/>
                  </a:lnTo>
                  <a:lnTo>
                    <a:pt x="0" y="50800"/>
                  </a:lnTo>
                  <a:lnTo>
                    <a:pt x="0" y="801370"/>
                  </a:lnTo>
                  <a:lnTo>
                    <a:pt x="0" y="852170"/>
                  </a:lnTo>
                  <a:lnTo>
                    <a:pt x="4196727" y="852170"/>
                  </a:lnTo>
                  <a:lnTo>
                    <a:pt x="4196727" y="801370"/>
                  </a:lnTo>
                  <a:lnTo>
                    <a:pt x="2299347" y="801370"/>
                  </a:lnTo>
                  <a:lnTo>
                    <a:pt x="2299347" y="50800"/>
                  </a:lnTo>
                  <a:lnTo>
                    <a:pt x="4146080" y="50800"/>
                  </a:lnTo>
                  <a:lnTo>
                    <a:pt x="4146080" y="801281"/>
                  </a:lnTo>
                  <a:lnTo>
                    <a:pt x="4196727" y="801281"/>
                  </a:lnTo>
                  <a:lnTo>
                    <a:pt x="4196727" y="50800"/>
                  </a:lnTo>
                  <a:lnTo>
                    <a:pt x="4196727" y="50622"/>
                  </a:lnTo>
                  <a:lnTo>
                    <a:pt x="4196727" y="0"/>
                  </a:lnTo>
                  <a:close/>
                </a:path>
              </a:pathLst>
            </a:custGeom>
            <a:solidFill>
              <a:srgbClr val="044C7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1">
              <a:extLst>
                <a:ext uri="{FF2B5EF4-FFF2-40B4-BE49-F238E27FC236}">
                  <a16:creationId xmlns:a16="http://schemas.microsoft.com/office/drawing/2014/main" id="{9CC8253B-3EE9-B9B1-F59F-C8085EF77D0B}"/>
                </a:ext>
              </a:extLst>
            </p:cNvPr>
            <p:cNvSpPr/>
            <p:nvPr/>
          </p:nvSpPr>
          <p:spPr>
            <a:xfrm>
              <a:off x="3825466" y="841041"/>
              <a:ext cx="1563370" cy="564515"/>
            </a:xfrm>
            <a:custGeom>
              <a:avLst/>
              <a:gdLst/>
              <a:ahLst/>
              <a:cxnLst/>
              <a:rect l="l" t="t" r="r" b="b"/>
              <a:pathLst>
                <a:path w="1563370" h="564514">
                  <a:moveTo>
                    <a:pt x="228752" y="30454"/>
                  </a:moveTo>
                  <a:lnTo>
                    <a:pt x="224167" y="12852"/>
                  </a:lnTo>
                  <a:lnTo>
                    <a:pt x="213144" y="3810"/>
                  </a:lnTo>
                  <a:lnTo>
                    <a:pt x="199771" y="469"/>
                  </a:lnTo>
                  <a:lnTo>
                    <a:pt x="188137" y="0"/>
                  </a:lnTo>
                  <a:lnTo>
                    <a:pt x="154216" y="2616"/>
                  </a:lnTo>
                  <a:lnTo>
                    <a:pt x="100431" y="26022"/>
                  </a:lnTo>
                  <a:lnTo>
                    <a:pt x="75082" y="66179"/>
                  </a:lnTo>
                  <a:lnTo>
                    <a:pt x="69672" y="114287"/>
                  </a:lnTo>
                  <a:lnTo>
                    <a:pt x="69469" y="152247"/>
                  </a:lnTo>
                  <a:lnTo>
                    <a:pt x="29667" y="152247"/>
                  </a:lnTo>
                  <a:lnTo>
                    <a:pt x="21412" y="153047"/>
                  </a:lnTo>
                  <a:lnTo>
                    <a:pt x="11620" y="156933"/>
                  </a:lnTo>
                  <a:lnTo>
                    <a:pt x="3429" y="166090"/>
                  </a:lnTo>
                  <a:lnTo>
                    <a:pt x="0" y="182714"/>
                  </a:lnTo>
                  <a:lnTo>
                    <a:pt x="3314" y="198996"/>
                  </a:lnTo>
                  <a:lnTo>
                    <a:pt x="11315" y="208178"/>
                  </a:lnTo>
                  <a:lnTo>
                    <a:pt x="21082" y="212229"/>
                  </a:lnTo>
                  <a:lnTo>
                    <a:pt x="29667" y="213144"/>
                  </a:lnTo>
                  <a:lnTo>
                    <a:pt x="69469" y="213144"/>
                  </a:lnTo>
                  <a:lnTo>
                    <a:pt x="69469" y="526237"/>
                  </a:lnTo>
                  <a:lnTo>
                    <a:pt x="92900" y="559803"/>
                  </a:lnTo>
                  <a:lnTo>
                    <a:pt x="99148" y="561365"/>
                  </a:lnTo>
                  <a:lnTo>
                    <a:pt x="110096" y="561365"/>
                  </a:lnTo>
                  <a:lnTo>
                    <a:pt x="140703" y="534847"/>
                  </a:lnTo>
                  <a:lnTo>
                    <a:pt x="141300" y="526237"/>
                  </a:lnTo>
                  <a:lnTo>
                    <a:pt x="141300" y="213144"/>
                  </a:lnTo>
                  <a:lnTo>
                    <a:pt x="198297" y="213144"/>
                  </a:lnTo>
                  <a:lnTo>
                    <a:pt x="206552" y="212229"/>
                  </a:lnTo>
                  <a:lnTo>
                    <a:pt x="216357" y="208178"/>
                  </a:lnTo>
                  <a:lnTo>
                    <a:pt x="224536" y="198996"/>
                  </a:lnTo>
                  <a:lnTo>
                    <a:pt x="227965" y="182714"/>
                  </a:lnTo>
                  <a:lnTo>
                    <a:pt x="224764" y="166090"/>
                  </a:lnTo>
                  <a:lnTo>
                    <a:pt x="216941" y="156933"/>
                  </a:lnTo>
                  <a:lnTo>
                    <a:pt x="207225" y="153047"/>
                  </a:lnTo>
                  <a:lnTo>
                    <a:pt x="198297" y="152247"/>
                  </a:lnTo>
                  <a:lnTo>
                    <a:pt x="140525" y="152247"/>
                  </a:lnTo>
                  <a:lnTo>
                    <a:pt x="140728" y="115747"/>
                  </a:lnTo>
                  <a:lnTo>
                    <a:pt x="153809" y="71043"/>
                  </a:lnTo>
                  <a:lnTo>
                    <a:pt x="193624" y="60909"/>
                  </a:lnTo>
                  <a:lnTo>
                    <a:pt x="204381" y="59664"/>
                  </a:lnTo>
                  <a:lnTo>
                    <a:pt x="215874" y="55638"/>
                  </a:lnTo>
                  <a:lnTo>
                    <a:pt x="225018" y="46634"/>
                  </a:lnTo>
                  <a:lnTo>
                    <a:pt x="228752" y="30454"/>
                  </a:lnTo>
                  <a:close/>
                </a:path>
                <a:path w="1563370" h="564514">
                  <a:moveTo>
                    <a:pt x="647217" y="350583"/>
                  </a:moveTo>
                  <a:lnTo>
                    <a:pt x="642645" y="297078"/>
                  </a:lnTo>
                  <a:lnTo>
                    <a:pt x="629373" y="251167"/>
                  </a:lnTo>
                  <a:lnTo>
                    <a:pt x="608063" y="213093"/>
                  </a:lnTo>
                  <a:lnTo>
                    <a:pt x="579399" y="183057"/>
                  </a:lnTo>
                  <a:lnTo>
                    <a:pt x="573049" y="179158"/>
                  </a:lnTo>
                  <a:lnTo>
                    <a:pt x="573049" y="355231"/>
                  </a:lnTo>
                  <a:lnTo>
                    <a:pt x="572376" y="377596"/>
                  </a:lnTo>
                  <a:lnTo>
                    <a:pt x="560197" y="436067"/>
                  </a:lnTo>
                  <a:lnTo>
                    <a:pt x="526046" y="483006"/>
                  </a:lnTo>
                  <a:lnTo>
                    <a:pt x="479590" y="504088"/>
                  </a:lnTo>
                  <a:lnTo>
                    <a:pt x="453580" y="506717"/>
                  </a:lnTo>
                  <a:lnTo>
                    <a:pt x="422859" y="503237"/>
                  </a:lnTo>
                  <a:lnTo>
                    <a:pt x="377507" y="481342"/>
                  </a:lnTo>
                  <a:lnTo>
                    <a:pt x="349288" y="443306"/>
                  </a:lnTo>
                  <a:lnTo>
                    <a:pt x="335584" y="386194"/>
                  </a:lnTo>
                  <a:lnTo>
                    <a:pt x="334149" y="356019"/>
                  </a:lnTo>
                  <a:lnTo>
                    <a:pt x="335445" y="327888"/>
                  </a:lnTo>
                  <a:lnTo>
                    <a:pt x="347967" y="272491"/>
                  </a:lnTo>
                  <a:lnTo>
                    <a:pt x="384644" y="223888"/>
                  </a:lnTo>
                  <a:lnTo>
                    <a:pt x="433705" y="204914"/>
                  </a:lnTo>
                  <a:lnTo>
                    <a:pt x="452818" y="203784"/>
                  </a:lnTo>
                  <a:lnTo>
                    <a:pt x="501904" y="212267"/>
                  </a:lnTo>
                  <a:lnTo>
                    <a:pt x="536295" y="235292"/>
                  </a:lnTo>
                  <a:lnTo>
                    <a:pt x="558165" y="269214"/>
                  </a:lnTo>
                  <a:lnTo>
                    <a:pt x="569696" y="310413"/>
                  </a:lnTo>
                  <a:lnTo>
                    <a:pt x="573049" y="355231"/>
                  </a:lnTo>
                  <a:lnTo>
                    <a:pt x="573049" y="179158"/>
                  </a:lnTo>
                  <a:lnTo>
                    <a:pt x="544042" y="161328"/>
                  </a:lnTo>
                  <a:lnTo>
                    <a:pt x="502653" y="148120"/>
                  </a:lnTo>
                  <a:lnTo>
                    <a:pt x="455917" y="143662"/>
                  </a:lnTo>
                  <a:lnTo>
                    <a:pt x="425627" y="145237"/>
                  </a:lnTo>
                  <a:lnTo>
                    <a:pt x="388099" y="152742"/>
                  </a:lnTo>
                  <a:lnTo>
                    <a:pt x="347789" y="170345"/>
                  </a:lnTo>
                  <a:lnTo>
                    <a:pt x="309156" y="202234"/>
                  </a:lnTo>
                  <a:lnTo>
                    <a:pt x="282816" y="242404"/>
                  </a:lnTo>
                  <a:lnTo>
                    <a:pt x="268262" y="284111"/>
                  </a:lnTo>
                  <a:lnTo>
                    <a:pt x="262064" y="323316"/>
                  </a:lnTo>
                  <a:lnTo>
                    <a:pt x="260756" y="356019"/>
                  </a:lnTo>
                  <a:lnTo>
                    <a:pt x="261759" y="384771"/>
                  </a:lnTo>
                  <a:lnTo>
                    <a:pt x="267589" y="423849"/>
                  </a:lnTo>
                  <a:lnTo>
                    <a:pt x="282486" y="467461"/>
                  </a:lnTo>
                  <a:lnTo>
                    <a:pt x="310705" y="509841"/>
                  </a:lnTo>
                  <a:lnTo>
                    <a:pt x="345846" y="539127"/>
                  </a:lnTo>
                  <a:lnTo>
                    <a:pt x="382854" y="555625"/>
                  </a:lnTo>
                  <a:lnTo>
                    <a:pt x="452031" y="564515"/>
                  </a:lnTo>
                  <a:lnTo>
                    <a:pt x="483590" y="562965"/>
                  </a:lnTo>
                  <a:lnTo>
                    <a:pt x="520077" y="555612"/>
                  </a:lnTo>
                  <a:lnTo>
                    <a:pt x="558431" y="538480"/>
                  </a:lnTo>
                  <a:lnTo>
                    <a:pt x="595693" y="507517"/>
                  </a:lnTo>
                  <a:lnTo>
                    <a:pt x="596226" y="506717"/>
                  </a:lnTo>
                  <a:lnTo>
                    <a:pt x="623836" y="465531"/>
                  </a:lnTo>
                  <a:lnTo>
                    <a:pt x="639305" y="422300"/>
                  </a:lnTo>
                  <a:lnTo>
                    <a:pt x="645858" y="382447"/>
                  </a:lnTo>
                  <a:lnTo>
                    <a:pt x="647217" y="350583"/>
                  </a:lnTo>
                  <a:close/>
                </a:path>
                <a:path w="1563370" h="564514">
                  <a:moveTo>
                    <a:pt x="939952" y="182702"/>
                  </a:moveTo>
                  <a:lnTo>
                    <a:pt x="934453" y="162394"/>
                  </a:lnTo>
                  <a:lnTo>
                    <a:pt x="921702" y="151968"/>
                  </a:lnTo>
                  <a:lnTo>
                    <a:pt x="907351" y="148120"/>
                  </a:lnTo>
                  <a:lnTo>
                    <a:pt x="897001" y="147574"/>
                  </a:lnTo>
                  <a:lnTo>
                    <a:pt x="863193" y="152781"/>
                  </a:lnTo>
                  <a:lnTo>
                    <a:pt x="832599" y="167576"/>
                  </a:lnTo>
                  <a:lnTo>
                    <a:pt x="807872" y="190728"/>
                  </a:lnTo>
                  <a:lnTo>
                    <a:pt x="791629" y="220967"/>
                  </a:lnTo>
                  <a:lnTo>
                    <a:pt x="791629" y="180365"/>
                  </a:lnTo>
                  <a:lnTo>
                    <a:pt x="790663" y="171284"/>
                  </a:lnTo>
                  <a:lnTo>
                    <a:pt x="786257" y="160451"/>
                  </a:lnTo>
                  <a:lnTo>
                    <a:pt x="776135" y="151384"/>
                  </a:lnTo>
                  <a:lnTo>
                    <a:pt x="758037" y="147574"/>
                  </a:lnTo>
                  <a:lnTo>
                    <a:pt x="739495" y="151384"/>
                  </a:lnTo>
                  <a:lnTo>
                    <a:pt x="729157" y="160451"/>
                  </a:lnTo>
                  <a:lnTo>
                    <a:pt x="724662" y="171284"/>
                  </a:lnTo>
                  <a:lnTo>
                    <a:pt x="723696" y="180365"/>
                  </a:lnTo>
                  <a:lnTo>
                    <a:pt x="723696" y="528574"/>
                  </a:lnTo>
                  <a:lnTo>
                    <a:pt x="724674" y="538314"/>
                  </a:lnTo>
                  <a:lnTo>
                    <a:pt x="729246" y="549071"/>
                  </a:lnTo>
                  <a:lnTo>
                    <a:pt x="739825" y="557784"/>
                  </a:lnTo>
                  <a:lnTo>
                    <a:pt x="758825" y="561365"/>
                  </a:lnTo>
                  <a:lnTo>
                    <a:pt x="778598" y="557999"/>
                  </a:lnTo>
                  <a:lnTo>
                    <a:pt x="789381" y="549643"/>
                  </a:lnTo>
                  <a:lnTo>
                    <a:pt x="793851" y="538962"/>
                  </a:lnTo>
                  <a:lnTo>
                    <a:pt x="794740" y="528574"/>
                  </a:lnTo>
                  <a:lnTo>
                    <a:pt x="794740" y="373202"/>
                  </a:lnTo>
                  <a:lnTo>
                    <a:pt x="795540" y="337019"/>
                  </a:lnTo>
                  <a:lnTo>
                    <a:pt x="816483" y="265823"/>
                  </a:lnTo>
                  <a:lnTo>
                    <a:pt x="846277" y="235800"/>
                  </a:lnTo>
                  <a:lnTo>
                    <a:pt x="892390" y="218782"/>
                  </a:lnTo>
                  <a:lnTo>
                    <a:pt x="907186" y="216281"/>
                  </a:lnTo>
                  <a:lnTo>
                    <a:pt x="916914" y="214210"/>
                  </a:lnTo>
                  <a:lnTo>
                    <a:pt x="927658" y="209143"/>
                  </a:lnTo>
                  <a:lnTo>
                    <a:pt x="936371" y="199263"/>
                  </a:lnTo>
                  <a:lnTo>
                    <a:pt x="939952" y="182702"/>
                  </a:lnTo>
                  <a:close/>
                </a:path>
                <a:path w="1563370" h="564514">
                  <a:moveTo>
                    <a:pt x="1562950" y="292023"/>
                  </a:moveTo>
                  <a:lnTo>
                    <a:pt x="1558861" y="235902"/>
                  </a:lnTo>
                  <a:lnTo>
                    <a:pt x="1534858" y="185039"/>
                  </a:lnTo>
                  <a:lnTo>
                    <a:pt x="1484795" y="151472"/>
                  </a:lnTo>
                  <a:lnTo>
                    <a:pt x="1427111" y="143662"/>
                  </a:lnTo>
                  <a:lnTo>
                    <a:pt x="1386611" y="148374"/>
                  </a:lnTo>
                  <a:lnTo>
                    <a:pt x="1353045" y="161518"/>
                  </a:lnTo>
                  <a:lnTo>
                    <a:pt x="1324889" y="181546"/>
                  </a:lnTo>
                  <a:lnTo>
                    <a:pt x="1300632" y="206921"/>
                  </a:lnTo>
                  <a:lnTo>
                    <a:pt x="1295336" y="196951"/>
                  </a:lnTo>
                  <a:lnTo>
                    <a:pt x="1256131" y="159283"/>
                  </a:lnTo>
                  <a:lnTo>
                    <a:pt x="1206512" y="144449"/>
                  </a:lnTo>
                  <a:lnTo>
                    <a:pt x="1188974" y="143662"/>
                  </a:lnTo>
                  <a:lnTo>
                    <a:pt x="1154709" y="146926"/>
                  </a:lnTo>
                  <a:lnTo>
                    <a:pt x="1124966" y="156933"/>
                  </a:lnTo>
                  <a:lnTo>
                    <a:pt x="1098727" y="173964"/>
                  </a:lnTo>
                  <a:lnTo>
                    <a:pt x="1074978" y="198310"/>
                  </a:lnTo>
                  <a:lnTo>
                    <a:pt x="1074724" y="180886"/>
                  </a:lnTo>
                  <a:lnTo>
                    <a:pt x="1049350" y="148196"/>
                  </a:lnTo>
                  <a:lnTo>
                    <a:pt x="1038987" y="147383"/>
                  </a:lnTo>
                  <a:lnTo>
                    <a:pt x="1029068" y="148628"/>
                  </a:lnTo>
                  <a:lnTo>
                    <a:pt x="1003935" y="181152"/>
                  </a:lnTo>
                  <a:lnTo>
                    <a:pt x="1003935" y="526237"/>
                  </a:lnTo>
                  <a:lnTo>
                    <a:pt x="1004951" y="535686"/>
                  </a:lnTo>
                  <a:lnTo>
                    <a:pt x="1009700" y="547319"/>
                  </a:lnTo>
                  <a:lnTo>
                    <a:pt x="1020749" y="557199"/>
                  </a:lnTo>
                  <a:lnTo>
                    <a:pt x="1040650" y="561378"/>
                  </a:lnTo>
                  <a:lnTo>
                    <a:pt x="1053122" y="559562"/>
                  </a:lnTo>
                  <a:lnTo>
                    <a:pt x="1076553" y="531698"/>
                  </a:lnTo>
                  <a:lnTo>
                    <a:pt x="1076553" y="347459"/>
                  </a:lnTo>
                  <a:lnTo>
                    <a:pt x="1076960" y="318122"/>
                  </a:lnTo>
                  <a:lnTo>
                    <a:pt x="1084795" y="269709"/>
                  </a:lnTo>
                  <a:lnTo>
                    <a:pt x="1111148" y="229311"/>
                  </a:lnTo>
                  <a:lnTo>
                    <a:pt x="1151623" y="209207"/>
                  </a:lnTo>
                  <a:lnTo>
                    <a:pt x="1174927" y="206921"/>
                  </a:lnTo>
                  <a:lnTo>
                    <a:pt x="1212494" y="215417"/>
                  </a:lnTo>
                  <a:lnTo>
                    <a:pt x="1243114" y="257302"/>
                  </a:lnTo>
                  <a:lnTo>
                    <a:pt x="1247508" y="306209"/>
                  </a:lnTo>
                  <a:lnTo>
                    <a:pt x="1247533" y="526237"/>
                  </a:lnTo>
                  <a:lnTo>
                    <a:pt x="1248143" y="534619"/>
                  </a:lnTo>
                  <a:lnTo>
                    <a:pt x="1277200" y="561378"/>
                  </a:lnTo>
                  <a:lnTo>
                    <a:pt x="1287348" y="561378"/>
                  </a:lnTo>
                  <a:lnTo>
                    <a:pt x="1318768" y="534619"/>
                  </a:lnTo>
                  <a:lnTo>
                    <a:pt x="1319364" y="526237"/>
                  </a:lnTo>
                  <a:lnTo>
                    <a:pt x="1319364" y="332625"/>
                  </a:lnTo>
                  <a:lnTo>
                    <a:pt x="1319644" y="309232"/>
                  </a:lnTo>
                  <a:lnTo>
                    <a:pt x="1326616" y="267728"/>
                  </a:lnTo>
                  <a:lnTo>
                    <a:pt x="1348333" y="233908"/>
                  </a:lnTo>
                  <a:lnTo>
                    <a:pt x="1387703" y="210743"/>
                  </a:lnTo>
                  <a:lnTo>
                    <a:pt x="1416164" y="206921"/>
                  </a:lnTo>
                  <a:lnTo>
                    <a:pt x="1457604" y="216712"/>
                  </a:lnTo>
                  <a:lnTo>
                    <a:pt x="1488097" y="268503"/>
                  </a:lnTo>
                  <a:lnTo>
                    <a:pt x="1490230" y="333413"/>
                  </a:lnTo>
                  <a:lnTo>
                    <a:pt x="1490345" y="525462"/>
                  </a:lnTo>
                  <a:lnTo>
                    <a:pt x="1490967" y="534289"/>
                  </a:lnTo>
                  <a:lnTo>
                    <a:pt x="1520012" y="561378"/>
                  </a:lnTo>
                  <a:lnTo>
                    <a:pt x="1526286" y="561378"/>
                  </a:lnTo>
                  <a:lnTo>
                    <a:pt x="1546161" y="557187"/>
                  </a:lnTo>
                  <a:lnTo>
                    <a:pt x="1557197" y="547230"/>
                  </a:lnTo>
                  <a:lnTo>
                    <a:pt x="1561947" y="535355"/>
                  </a:lnTo>
                  <a:lnTo>
                    <a:pt x="1562950" y="525462"/>
                  </a:lnTo>
                  <a:lnTo>
                    <a:pt x="1562950" y="292023"/>
                  </a:lnTo>
                  <a:close/>
                </a:path>
              </a:pathLst>
            </a:custGeom>
            <a:solidFill>
              <a:srgbClr val="044C7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9" name="object 10">
              <a:extLst>
                <a:ext uri="{FF2B5EF4-FFF2-40B4-BE49-F238E27FC236}">
                  <a16:creationId xmlns:a16="http://schemas.microsoft.com/office/drawing/2014/main" id="{A7D0F314-8E94-FB0A-60E9-06FDF3FD3EBA}"/>
                </a:ext>
              </a:extLst>
            </p:cNvPr>
            <p:cNvSpPr/>
            <p:nvPr/>
          </p:nvSpPr>
          <p:spPr>
            <a:xfrm>
              <a:off x="1605699" y="833777"/>
              <a:ext cx="1996439" cy="566420"/>
            </a:xfrm>
            <a:custGeom>
              <a:avLst/>
              <a:gdLst/>
              <a:ahLst/>
              <a:cxnLst/>
              <a:rect l="l" t="t" r="r" b="b"/>
              <a:pathLst>
                <a:path w="1996439" h="566419">
                  <a:moveTo>
                    <a:pt x="451827" y="13792"/>
                  </a:moveTo>
                  <a:lnTo>
                    <a:pt x="0" y="13792"/>
                  </a:lnTo>
                  <a:lnTo>
                    <a:pt x="0" y="147142"/>
                  </a:lnTo>
                  <a:lnTo>
                    <a:pt x="0" y="233502"/>
                  </a:lnTo>
                  <a:lnTo>
                    <a:pt x="0" y="361772"/>
                  </a:lnTo>
                  <a:lnTo>
                    <a:pt x="0" y="552272"/>
                  </a:lnTo>
                  <a:lnTo>
                    <a:pt x="187858" y="552272"/>
                  </a:lnTo>
                  <a:lnTo>
                    <a:pt x="187858" y="361772"/>
                  </a:lnTo>
                  <a:lnTo>
                    <a:pt x="398957" y="361772"/>
                  </a:lnTo>
                  <a:lnTo>
                    <a:pt x="398957" y="233502"/>
                  </a:lnTo>
                  <a:lnTo>
                    <a:pt x="187858" y="233502"/>
                  </a:lnTo>
                  <a:lnTo>
                    <a:pt x="187858" y="147142"/>
                  </a:lnTo>
                  <a:lnTo>
                    <a:pt x="451827" y="147142"/>
                  </a:lnTo>
                  <a:lnTo>
                    <a:pt x="451827" y="13792"/>
                  </a:lnTo>
                  <a:close/>
                </a:path>
                <a:path w="1996439" h="566419">
                  <a:moveTo>
                    <a:pt x="740664" y="14084"/>
                  </a:moveTo>
                  <a:lnTo>
                    <a:pt x="549986" y="14084"/>
                  </a:lnTo>
                  <a:lnTo>
                    <a:pt x="549986" y="552259"/>
                  </a:lnTo>
                  <a:lnTo>
                    <a:pt x="740664" y="552259"/>
                  </a:lnTo>
                  <a:lnTo>
                    <a:pt x="740664" y="14084"/>
                  </a:lnTo>
                  <a:close/>
                </a:path>
                <a:path w="1996439" h="566419">
                  <a:moveTo>
                    <a:pt x="1319072" y="411302"/>
                  </a:moveTo>
                  <a:lnTo>
                    <a:pt x="1057109" y="411302"/>
                  </a:lnTo>
                  <a:lnTo>
                    <a:pt x="1057109" y="13792"/>
                  </a:lnTo>
                  <a:lnTo>
                    <a:pt x="867219" y="13792"/>
                  </a:lnTo>
                  <a:lnTo>
                    <a:pt x="867219" y="411302"/>
                  </a:lnTo>
                  <a:lnTo>
                    <a:pt x="867219" y="552272"/>
                  </a:lnTo>
                  <a:lnTo>
                    <a:pt x="1319072" y="552272"/>
                  </a:lnTo>
                  <a:lnTo>
                    <a:pt x="1319072" y="411302"/>
                  </a:lnTo>
                  <a:close/>
                </a:path>
                <a:path w="1996439" h="566419">
                  <a:moveTo>
                    <a:pt x="1996427" y="276682"/>
                  </a:moveTo>
                  <a:lnTo>
                    <a:pt x="1994039" y="236537"/>
                  </a:lnTo>
                  <a:lnTo>
                    <a:pt x="1986864" y="198767"/>
                  </a:lnTo>
                  <a:lnTo>
                    <a:pt x="1958454" y="130937"/>
                  </a:lnTo>
                  <a:lnTo>
                    <a:pt x="1911400" y="74333"/>
                  </a:lnTo>
                  <a:lnTo>
                    <a:pt x="1847608" y="33388"/>
                  </a:lnTo>
                  <a:lnTo>
                    <a:pt x="1810600" y="18783"/>
                  </a:lnTo>
                  <a:lnTo>
                    <a:pt x="1808543" y="18237"/>
                  </a:lnTo>
                  <a:lnTo>
                    <a:pt x="1808543" y="282625"/>
                  </a:lnTo>
                  <a:lnTo>
                    <a:pt x="1807552" y="306895"/>
                  </a:lnTo>
                  <a:lnTo>
                    <a:pt x="1799551" y="349643"/>
                  </a:lnTo>
                  <a:lnTo>
                    <a:pt x="1783842" y="384416"/>
                  </a:lnTo>
                  <a:lnTo>
                    <a:pt x="1749679" y="418376"/>
                  </a:lnTo>
                  <a:lnTo>
                    <a:pt x="1706270" y="432625"/>
                  </a:lnTo>
                  <a:lnTo>
                    <a:pt x="1690395" y="433578"/>
                  </a:lnTo>
                  <a:lnTo>
                    <a:pt x="1667179" y="431546"/>
                  </a:lnTo>
                  <a:lnTo>
                    <a:pt x="1628127" y="415213"/>
                  </a:lnTo>
                  <a:lnTo>
                    <a:pt x="1595983" y="377545"/>
                  </a:lnTo>
                  <a:lnTo>
                    <a:pt x="1577352" y="318389"/>
                  </a:lnTo>
                  <a:lnTo>
                    <a:pt x="1575015" y="282625"/>
                  </a:lnTo>
                  <a:lnTo>
                    <a:pt x="1576031" y="258419"/>
                  </a:lnTo>
                  <a:lnTo>
                    <a:pt x="1584159" y="216052"/>
                  </a:lnTo>
                  <a:lnTo>
                    <a:pt x="1610334" y="168071"/>
                  </a:lnTo>
                  <a:lnTo>
                    <a:pt x="1649158" y="140106"/>
                  </a:lnTo>
                  <a:lnTo>
                    <a:pt x="1693976" y="130937"/>
                  </a:lnTo>
                  <a:lnTo>
                    <a:pt x="1707642" y="131673"/>
                  </a:lnTo>
                  <a:lnTo>
                    <a:pt x="1744256" y="142786"/>
                  </a:lnTo>
                  <a:lnTo>
                    <a:pt x="1779714" y="172097"/>
                  </a:lnTo>
                  <a:lnTo>
                    <a:pt x="1800758" y="217919"/>
                  </a:lnTo>
                  <a:lnTo>
                    <a:pt x="1808060" y="264960"/>
                  </a:lnTo>
                  <a:lnTo>
                    <a:pt x="1808543" y="282625"/>
                  </a:lnTo>
                  <a:lnTo>
                    <a:pt x="1808543" y="18237"/>
                  </a:lnTo>
                  <a:lnTo>
                    <a:pt x="1771853" y="8343"/>
                  </a:lnTo>
                  <a:lnTo>
                    <a:pt x="1731391" y="2082"/>
                  </a:lnTo>
                  <a:lnTo>
                    <a:pt x="1689201" y="0"/>
                  </a:lnTo>
                  <a:lnTo>
                    <a:pt x="1666786" y="622"/>
                  </a:lnTo>
                  <a:lnTo>
                    <a:pt x="1623428" y="5549"/>
                  </a:lnTo>
                  <a:lnTo>
                    <a:pt x="1582127" y="15278"/>
                  </a:lnTo>
                  <a:lnTo>
                    <a:pt x="1543773" y="29184"/>
                  </a:lnTo>
                  <a:lnTo>
                    <a:pt x="1508302" y="47637"/>
                  </a:lnTo>
                  <a:lnTo>
                    <a:pt x="1474343" y="73418"/>
                  </a:lnTo>
                  <a:lnTo>
                    <a:pt x="1442377" y="106959"/>
                  </a:lnTo>
                  <a:lnTo>
                    <a:pt x="1416443" y="148209"/>
                  </a:lnTo>
                  <a:lnTo>
                    <a:pt x="1397584" y="197002"/>
                  </a:lnTo>
                  <a:lnTo>
                    <a:pt x="1387957" y="252260"/>
                  </a:lnTo>
                  <a:lnTo>
                    <a:pt x="1386751" y="282244"/>
                  </a:lnTo>
                  <a:lnTo>
                    <a:pt x="1390091" y="331698"/>
                  </a:lnTo>
                  <a:lnTo>
                    <a:pt x="1400086" y="377063"/>
                  </a:lnTo>
                  <a:lnTo>
                    <a:pt x="1416773" y="418376"/>
                  </a:lnTo>
                  <a:lnTo>
                    <a:pt x="1440078" y="455549"/>
                  </a:lnTo>
                  <a:lnTo>
                    <a:pt x="1470075" y="488670"/>
                  </a:lnTo>
                  <a:lnTo>
                    <a:pt x="1505648" y="516648"/>
                  </a:lnTo>
                  <a:lnTo>
                    <a:pt x="1545704" y="538403"/>
                  </a:lnTo>
                  <a:lnTo>
                    <a:pt x="1590243" y="553935"/>
                  </a:lnTo>
                  <a:lnTo>
                    <a:pt x="1639277" y="563257"/>
                  </a:lnTo>
                  <a:lnTo>
                    <a:pt x="1692783" y="566356"/>
                  </a:lnTo>
                  <a:lnTo>
                    <a:pt x="1740369" y="563854"/>
                  </a:lnTo>
                  <a:lnTo>
                    <a:pt x="1784172" y="556348"/>
                  </a:lnTo>
                  <a:lnTo>
                    <a:pt x="1824189" y="543826"/>
                  </a:lnTo>
                  <a:lnTo>
                    <a:pt x="1860423" y="526300"/>
                  </a:lnTo>
                  <a:lnTo>
                    <a:pt x="1892579" y="504761"/>
                  </a:lnTo>
                  <a:lnTo>
                    <a:pt x="1943760" y="452564"/>
                  </a:lnTo>
                  <a:lnTo>
                    <a:pt x="1955533" y="433578"/>
                  </a:lnTo>
                  <a:lnTo>
                    <a:pt x="1962772" y="421906"/>
                  </a:lnTo>
                  <a:lnTo>
                    <a:pt x="1977504" y="388708"/>
                  </a:lnTo>
                  <a:lnTo>
                    <a:pt x="1988019" y="353428"/>
                  </a:lnTo>
                  <a:lnTo>
                    <a:pt x="1994331" y="316090"/>
                  </a:lnTo>
                  <a:lnTo>
                    <a:pt x="1996427" y="27668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34" name="object 5">
            <a:extLst>
              <a:ext uri="{FF2B5EF4-FFF2-40B4-BE49-F238E27FC236}">
                <a16:creationId xmlns:a16="http://schemas.microsoft.com/office/drawing/2014/main" id="{4361182D-A09D-DF5D-EB11-7C1D6D5F6F57}"/>
              </a:ext>
            </a:extLst>
          </p:cNvPr>
          <p:cNvSpPr/>
          <p:nvPr/>
        </p:nvSpPr>
        <p:spPr>
          <a:xfrm>
            <a:off x="0" y="1"/>
            <a:ext cx="7560309" cy="125374"/>
          </a:xfrm>
          <a:custGeom>
            <a:avLst/>
            <a:gdLst/>
            <a:ahLst/>
            <a:cxnLst/>
            <a:rect l="l" t="t" r="r" b="b"/>
            <a:pathLst>
              <a:path w="7560309" h="360045">
                <a:moveTo>
                  <a:pt x="7559992" y="0"/>
                </a:moveTo>
                <a:lnTo>
                  <a:pt x="0" y="0"/>
                </a:lnTo>
                <a:lnTo>
                  <a:pt x="0" y="359994"/>
                </a:lnTo>
                <a:lnTo>
                  <a:pt x="7559992" y="359994"/>
                </a:lnTo>
                <a:lnTo>
                  <a:pt x="7559992" y="0"/>
                </a:lnTo>
                <a:close/>
              </a:path>
            </a:pathLst>
          </a:custGeom>
          <a:solidFill>
            <a:srgbClr val="044C7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308614" y="196906"/>
            <a:ext cx="5097586" cy="32380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ja-JP" altLang="en-US" sz="2000" b="1" spc="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ＭＤシーラント 高機能防水耐火充填材</a:t>
            </a:r>
            <a:endParaRPr sz="2000" b="1" spc="55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object 29">
            <a:extLst>
              <a:ext uri="{FF2B5EF4-FFF2-40B4-BE49-F238E27FC236}">
                <a16:creationId xmlns:a16="http://schemas.microsoft.com/office/drawing/2014/main" id="{867AFEEA-4905-E4C9-4155-A3620D95A2F9}"/>
              </a:ext>
            </a:extLst>
          </p:cNvPr>
          <p:cNvSpPr txBox="1"/>
          <p:nvPr/>
        </p:nvSpPr>
        <p:spPr>
          <a:xfrm>
            <a:off x="77283" y="638100"/>
            <a:ext cx="3777103" cy="2000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00" dirty="0">
                <a:solidFill>
                  <a:srgbClr val="044C7F"/>
                </a:solidFill>
                <a:latin typeface="Arial"/>
                <a:cs typeface="Arial"/>
              </a:rPr>
              <a:t>Specialist</a:t>
            </a:r>
            <a:r>
              <a:rPr sz="1200" spc="85" dirty="0">
                <a:solidFill>
                  <a:srgbClr val="044C7F"/>
                </a:solidFill>
                <a:latin typeface="Arial"/>
                <a:cs typeface="Arial"/>
              </a:rPr>
              <a:t> in </a:t>
            </a:r>
            <a:r>
              <a:rPr sz="1200" dirty="0">
                <a:solidFill>
                  <a:srgbClr val="044C7F"/>
                </a:solidFill>
                <a:latin typeface="Arial"/>
                <a:cs typeface="Arial"/>
              </a:rPr>
              <a:t>sealing</a:t>
            </a:r>
            <a:r>
              <a:rPr sz="1200" spc="90" dirty="0">
                <a:solidFill>
                  <a:srgbClr val="044C7F"/>
                </a:solidFill>
                <a:latin typeface="Arial"/>
                <a:cs typeface="Arial"/>
              </a:rPr>
              <a:t> </a:t>
            </a:r>
            <a:r>
              <a:rPr sz="1200" spc="50" dirty="0">
                <a:solidFill>
                  <a:srgbClr val="044C7F"/>
                </a:solidFill>
                <a:latin typeface="Arial"/>
                <a:cs typeface="Arial"/>
              </a:rPr>
              <a:t>technology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20D34F4-FA55-39B9-00A2-582AA80C3535}"/>
              </a:ext>
            </a:extLst>
          </p:cNvPr>
          <p:cNvSpPr txBox="1"/>
          <p:nvPr/>
        </p:nvSpPr>
        <p:spPr>
          <a:xfrm>
            <a:off x="166298" y="5404439"/>
            <a:ext cx="905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solidFill>
                  <a:schemeClr val="tx1"/>
                </a:solidFill>
                <a:latin typeface="+mn-ea"/>
                <a:ea typeface="+mn-ea"/>
              </a:rPr>
              <a:t>【</a:t>
            </a:r>
            <a:r>
              <a:rPr kumimoji="1" lang="ja-JP" altLang="en-US" sz="1200" b="1" dirty="0">
                <a:solidFill>
                  <a:schemeClr val="tx1"/>
                </a:solidFill>
                <a:latin typeface="+mn-ea"/>
                <a:ea typeface="+mn-ea"/>
              </a:rPr>
              <a:t>特　徴</a:t>
            </a:r>
            <a:r>
              <a:rPr kumimoji="1" lang="en-US" altLang="ja-JP" sz="1200" b="1" dirty="0">
                <a:solidFill>
                  <a:schemeClr val="tx1"/>
                </a:solidFill>
                <a:latin typeface="+mn-ea"/>
                <a:ea typeface="+mn-ea"/>
              </a:rPr>
              <a:t>】</a:t>
            </a:r>
          </a:p>
        </p:txBody>
      </p:sp>
      <p:sp>
        <p:nvSpPr>
          <p:cNvPr id="40" name="object 5">
            <a:extLst>
              <a:ext uri="{FF2B5EF4-FFF2-40B4-BE49-F238E27FC236}">
                <a16:creationId xmlns:a16="http://schemas.microsoft.com/office/drawing/2014/main" id="{7B5706ED-7549-832B-DF09-C839A85BD6E5}"/>
              </a:ext>
            </a:extLst>
          </p:cNvPr>
          <p:cNvSpPr/>
          <p:nvPr/>
        </p:nvSpPr>
        <p:spPr>
          <a:xfrm>
            <a:off x="0" y="5086924"/>
            <a:ext cx="7560309" cy="125374"/>
          </a:xfrm>
          <a:custGeom>
            <a:avLst/>
            <a:gdLst/>
            <a:ahLst/>
            <a:cxnLst/>
            <a:rect l="l" t="t" r="r" b="b"/>
            <a:pathLst>
              <a:path w="7560309" h="360045">
                <a:moveTo>
                  <a:pt x="7559992" y="0"/>
                </a:moveTo>
                <a:lnTo>
                  <a:pt x="0" y="0"/>
                </a:lnTo>
                <a:lnTo>
                  <a:pt x="0" y="359994"/>
                </a:lnTo>
                <a:lnTo>
                  <a:pt x="7559992" y="359994"/>
                </a:lnTo>
                <a:lnTo>
                  <a:pt x="7559992" y="0"/>
                </a:lnTo>
                <a:close/>
              </a:path>
            </a:pathLst>
          </a:custGeom>
          <a:solidFill>
            <a:srgbClr val="044C7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1B19F467-A55B-2DDD-47B2-4914E2CA0CD5}"/>
              </a:ext>
            </a:extLst>
          </p:cNvPr>
          <p:cNvSpPr txBox="1"/>
          <p:nvPr/>
        </p:nvSpPr>
        <p:spPr>
          <a:xfrm>
            <a:off x="3946648" y="5404439"/>
            <a:ext cx="905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solidFill>
                  <a:schemeClr val="tx1"/>
                </a:solidFill>
                <a:latin typeface="+mn-ea"/>
                <a:ea typeface="+mn-ea"/>
              </a:rPr>
              <a:t>【</a:t>
            </a:r>
            <a:r>
              <a:rPr kumimoji="1" lang="ja-JP" altLang="en-US" sz="1200" b="1" dirty="0">
                <a:solidFill>
                  <a:schemeClr val="tx1"/>
                </a:solidFill>
                <a:latin typeface="+mn-ea"/>
                <a:ea typeface="+mn-ea"/>
              </a:rPr>
              <a:t>用　途</a:t>
            </a:r>
            <a:r>
              <a:rPr kumimoji="1" lang="en-US" altLang="ja-JP" sz="1200" b="1" dirty="0">
                <a:solidFill>
                  <a:schemeClr val="tx1"/>
                </a:solidFill>
                <a:latin typeface="+mn-ea"/>
                <a:ea typeface="+mn-ea"/>
              </a:rPr>
              <a:t>】</a:t>
            </a:r>
          </a:p>
        </p:txBody>
      </p:sp>
      <p:sp>
        <p:nvSpPr>
          <p:cNvPr id="58" name="object 7">
            <a:extLst>
              <a:ext uri="{FF2B5EF4-FFF2-40B4-BE49-F238E27FC236}">
                <a16:creationId xmlns:a16="http://schemas.microsoft.com/office/drawing/2014/main" id="{1B710687-4D22-81F4-A0AE-D4DBB6E0AEBD}"/>
              </a:ext>
            </a:extLst>
          </p:cNvPr>
          <p:cNvSpPr txBox="1"/>
          <p:nvPr/>
        </p:nvSpPr>
        <p:spPr>
          <a:xfrm>
            <a:off x="4083050" y="5770788"/>
            <a:ext cx="3323150" cy="1654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4150" marR="46990" indent="-171450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ja-JP" altLang="en-US" sz="1000" dirty="0">
                <a:latin typeface="+mn-ea"/>
                <a:ea typeface="+mn-ea"/>
                <a:cs typeface="Arial"/>
              </a:rPr>
              <a:t>開口部の防水気密耐火全般</a:t>
            </a:r>
            <a:endParaRPr lang="en-US" altLang="ja-JP" sz="1000" dirty="0">
              <a:latin typeface="+mn-ea"/>
              <a:ea typeface="+mn-ea"/>
              <a:cs typeface="Arial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C2688313-AC5B-A458-EE7E-4E4F5A92A512}"/>
              </a:ext>
            </a:extLst>
          </p:cNvPr>
          <p:cNvSpPr txBox="1"/>
          <p:nvPr/>
        </p:nvSpPr>
        <p:spPr>
          <a:xfrm>
            <a:off x="166298" y="8201413"/>
            <a:ext cx="13259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solidFill>
                  <a:schemeClr val="tx1"/>
                </a:solidFill>
                <a:latin typeface="+mn-ea"/>
                <a:ea typeface="+mn-ea"/>
              </a:rPr>
              <a:t>【</a:t>
            </a:r>
            <a:r>
              <a:rPr kumimoji="1" lang="ja-JP" altLang="en-US" sz="1200" b="1" dirty="0">
                <a:solidFill>
                  <a:schemeClr val="tx1"/>
                </a:solidFill>
                <a:latin typeface="+mn-ea"/>
                <a:ea typeface="+mn-ea"/>
              </a:rPr>
              <a:t>製品・サイズ</a:t>
            </a:r>
            <a:r>
              <a:rPr kumimoji="1" lang="en-US" altLang="ja-JP" sz="1200" b="1" dirty="0">
                <a:solidFill>
                  <a:schemeClr val="tx1"/>
                </a:solidFill>
                <a:latin typeface="+mn-ea"/>
                <a:ea typeface="+mn-ea"/>
              </a:rPr>
              <a:t>】</a:t>
            </a: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948F608A-9BF8-7FB2-0A14-EBE4421C39D4}"/>
              </a:ext>
            </a:extLst>
          </p:cNvPr>
          <p:cNvSpPr txBox="1"/>
          <p:nvPr/>
        </p:nvSpPr>
        <p:spPr>
          <a:xfrm>
            <a:off x="3946648" y="6764731"/>
            <a:ext cx="905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solidFill>
                  <a:schemeClr val="tx1"/>
                </a:solidFill>
                <a:latin typeface="+mn-ea"/>
                <a:ea typeface="+mn-ea"/>
              </a:rPr>
              <a:t>【</a:t>
            </a:r>
            <a:r>
              <a:rPr kumimoji="1" lang="ja-JP" altLang="en-US" sz="1200" b="1" dirty="0">
                <a:solidFill>
                  <a:schemeClr val="tx1"/>
                </a:solidFill>
                <a:latin typeface="+mn-ea"/>
                <a:ea typeface="+mn-ea"/>
              </a:rPr>
              <a:t>性能等</a:t>
            </a:r>
            <a:r>
              <a:rPr kumimoji="1" lang="en-US" altLang="ja-JP" sz="1200" b="1" dirty="0">
                <a:solidFill>
                  <a:schemeClr val="tx1"/>
                </a:solidFill>
                <a:latin typeface="+mn-ea"/>
                <a:ea typeface="+mn-ea"/>
              </a:rPr>
              <a:t>】</a:t>
            </a:r>
          </a:p>
        </p:txBody>
      </p:sp>
      <p:sp>
        <p:nvSpPr>
          <p:cNvPr id="82" name="object 7">
            <a:extLst>
              <a:ext uri="{FF2B5EF4-FFF2-40B4-BE49-F238E27FC236}">
                <a16:creationId xmlns:a16="http://schemas.microsoft.com/office/drawing/2014/main" id="{61CB45EE-BA11-B88F-B9B8-6990111511FD}"/>
              </a:ext>
            </a:extLst>
          </p:cNvPr>
          <p:cNvSpPr txBox="1"/>
          <p:nvPr/>
        </p:nvSpPr>
        <p:spPr>
          <a:xfrm>
            <a:off x="4083050" y="7116598"/>
            <a:ext cx="3323150" cy="116570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4150" marR="46990" indent="-171450"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ja-JP" altLang="en-US" sz="1000" dirty="0">
                <a:latin typeface="+mn-ea"/>
                <a:ea typeface="+mn-ea"/>
                <a:cs typeface="Arial"/>
              </a:rPr>
              <a:t>硬化後硬度：ショア</a:t>
            </a:r>
            <a:r>
              <a:rPr lang="en-US" altLang="ja-JP" sz="1000" dirty="0">
                <a:latin typeface="+mn-ea"/>
                <a:ea typeface="+mn-ea"/>
                <a:cs typeface="Arial"/>
              </a:rPr>
              <a:t>30A</a:t>
            </a:r>
            <a:r>
              <a:rPr lang="ja-JP" altLang="en-US" sz="1000" dirty="0">
                <a:latin typeface="+mn-ea"/>
                <a:ea typeface="+mn-ea"/>
                <a:cs typeface="Arial"/>
              </a:rPr>
              <a:t>（柔らかい消しゴム相当）</a:t>
            </a:r>
            <a:endParaRPr lang="en-US" altLang="ja-JP" sz="1000" dirty="0">
              <a:latin typeface="+mn-ea"/>
              <a:ea typeface="+mn-ea"/>
              <a:cs typeface="Arial"/>
            </a:endParaRPr>
          </a:p>
          <a:p>
            <a:pPr marL="184150" marR="46990" indent="-171450"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ja-JP" altLang="en-US" sz="1000" dirty="0">
                <a:latin typeface="+mn-ea"/>
                <a:ea typeface="+mn-ea"/>
                <a:cs typeface="Arial"/>
              </a:rPr>
              <a:t>伸び率：</a:t>
            </a:r>
            <a:r>
              <a:rPr lang="en-US" altLang="ja-JP" sz="1000" dirty="0">
                <a:latin typeface="+mn-ea"/>
                <a:ea typeface="+mn-ea"/>
                <a:cs typeface="Arial"/>
              </a:rPr>
              <a:t>100</a:t>
            </a:r>
            <a:r>
              <a:rPr lang="ja-JP" altLang="en-US" sz="1000" dirty="0">
                <a:latin typeface="+mn-ea"/>
                <a:ea typeface="+mn-ea"/>
                <a:cs typeface="Arial"/>
              </a:rPr>
              <a:t>％</a:t>
            </a:r>
            <a:endParaRPr lang="en-US" altLang="ja-JP" sz="1000" dirty="0">
              <a:latin typeface="+mn-ea"/>
              <a:ea typeface="+mn-ea"/>
              <a:cs typeface="Arial"/>
            </a:endParaRPr>
          </a:p>
          <a:p>
            <a:pPr marL="184150" marR="46990" indent="-171450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ja-JP" altLang="en-US" sz="1000" dirty="0">
                <a:latin typeface="+mn-ea"/>
                <a:ea typeface="+mn-ea"/>
                <a:cs typeface="Arial"/>
              </a:rPr>
              <a:t>耐熱温度</a:t>
            </a:r>
            <a:r>
              <a:rPr lang="en-US" altLang="ja-JP" sz="1000" dirty="0">
                <a:latin typeface="+mn-ea"/>
                <a:ea typeface="+mn-ea"/>
                <a:cs typeface="Arial"/>
              </a:rPr>
              <a:t>-40</a:t>
            </a:r>
            <a:r>
              <a:rPr lang="ja-JP" altLang="en-US" sz="1000" dirty="0">
                <a:latin typeface="+mn-ea"/>
                <a:ea typeface="+mn-ea"/>
                <a:cs typeface="Arial"/>
              </a:rPr>
              <a:t>～</a:t>
            </a:r>
            <a:r>
              <a:rPr lang="en-US" altLang="ja-JP" sz="1000" dirty="0">
                <a:latin typeface="+mn-ea"/>
                <a:ea typeface="+mn-ea"/>
                <a:cs typeface="Arial"/>
              </a:rPr>
              <a:t>120℃</a:t>
            </a:r>
          </a:p>
          <a:p>
            <a:pPr marL="184150" marR="46990" indent="-171450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ja-JP" altLang="en-US" sz="1000" dirty="0">
                <a:latin typeface="+mn-ea"/>
                <a:ea typeface="+mn-ea"/>
                <a:cs typeface="Arial"/>
              </a:rPr>
              <a:t>作業温度：</a:t>
            </a:r>
            <a:r>
              <a:rPr lang="en-US" altLang="ja-JP" sz="1000" dirty="0">
                <a:latin typeface="+mn-ea"/>
                <a:ea typeface="+mn-ea"/>
                <a:cs typeface="Arial"/>
              </a:rPr>
              <a:t>5〜40℃</a:t>
            </a:r>
          </a:p>
          <a:p>
            <a:pPr marL="184150" marR="46990" indent="-171450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ja-JP" altLang="en-US" sz="1000" dirty="0">
                <a:latin typeface="+mn-ea"/>
                <a:ea typeface="+mn-ea"/>
                <a:cs typeface="Arial"/>
              </a:rPr>
              <a:t>指触乾燥時間：約</a:t>
            </a:r>
            <a:r>
              <a:rPr lang="en-US" altLang="ja-JP" sz="1000" dirty="0">
                <a:latin typeface="+mn-ea"/>
                <a:ea typeface="+mn-ea"/>
                <a:cs typeface="Arial"/>
              </a:rPr>
              <a:t>15</a:t>
            </a:r>
            <a:r>
              <a:rPr lang="ja-JP" altLang="en-US" sz="1000" dirty="0">
                <a:latin typeface="+mn-ea"/>
                <a:ea typeface="+mn-ea"/>
                <a:cs typeface="Arial"/>
              </a:rPr>
              <a:t>分</a:t>
            </a:r>
            <a:endParaRPr lang="en-US" altLang="ja-JP" sz="1000" dirty="0">
              <a:latin typeface="+mn-ea"/>
              <a:ea typeface="+mn-ea"/>
              <a:cs typeface="Arial"/>
            </a:endParaRPr>
          </a:p>
          <a:p>
            <a:pPr marL="184150" marR="46990" indent="-171450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ja-JP" altLang="en-US" sz="1000" dirty="0">
                <a:latin typeface="+mn-ea"/>
                <a:ea typeface="+mn-ea"/>
                <a:cs typeface="Arial"/>
              </a:rPr>
              <a:t>完全硬化時間：</a:t>
            </a:r>
            <a:r>
              <a:rPr lang="en-US" altLang="ja-JP" sz="1000" dirty="0">
                <a:latin typeface="+mn-ea"/>
                <a:ea typeface="+mn-ea"/>
                <a:cs typeface="Arial"/>
              </a:rPr>
              <a:t>24</a:t>
            </a:r>
            <a:r>
              <a:rPr lang="ja-JP" altLang="en-US" sz="1000" dirty="0">
                <a:latin typeface="+mn-ea"/>
                <a:ea typeface="+mn-ea"/>
                <a:cs typeface="Arial"/>
              </a:rPr>
              <a:t>時間以上（張力をかけないこと）</a:t>
            </a:r>
            <a:endParaRPr lang="en-US" altLang="ja-JP" sz="1000" dirty="0">
              <a:latin typeface="+mn-ea"/>
              <a:ea typeface="+mn-ea"/>
              <a:cs typeface="Arial"/>
            </a:endParaRPr>
          </a:p>
          <a:p>
            <a:pPr marL="12700" marR="46990">
              <a:lnSpc>
                <a:spcPct val="100000"/>
              </a:lnSpc>
              <a:spcBef>
                <a:spcPts val="90"/>
              </a:spcBef>
            </a:pPr>
            <a:endParaRPr lang="en-US" altLang="ja-JP" sz="1000" dirty="0">
              <a:latin typeface="+mn-ea"/>
              <a:ea typeface="+mn-ea"/>
              <a:cs typeface="Arial"/>
            </a:endParaRP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7F954000-D69A-B251-B499-C12A1372DFED}"/>
              </a:ext>
            </a:extLst>
          </p:cNvPr>
          <p:cNvSpPr/>
          <p:nvPr/>
        </p:nvSpPr>
        <p:spPr>
          <a:xfrm>
            <a:off x="3836923" y="1008602"/>
            <a:ext cx="3372994" cy="306467"/>
          </a:xfrm>
          <a:prstGeom prst="round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シリコンベース</a:t>
            </a:r>
            <a:r>
              <a:rPr kumimoji="1"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液性耐火防水充填材</a:t>
            </a: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616EA24F-1D82-C396-C3B0-EE5F28D65EA4}"/>
              </a:ext>
            </a:extLst>
          </p:cNvPr>
          <p:cNvSpPr/>
          <p:nvPr/>
        </p:nvSpPr>
        <p:spPr>
          <a:xfrm>
            <a:off x="3836923" y="1447639"/>
            <a:ext cx="3372994" cy="306467"/>
          </a:xfrm>
          <a:prstGeom prst="round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空気（湿気）と反応して硬化</a:t>
            </a:r>
            <a:endParaRPr kumimoji="1" lang="en-US" altLang="ja-JP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B212FB0A-BE1C-10D4-C6FD-6E90B7305EA1}"/>
              </a:ext>
            </a:extLst>
          </p:cNvPr>
          <p:cNvSpPr/>
          <p:nvPr/>
        </p:nvSpPr>
        <p:spPr>
          <a:xfrm>
            <a:off x="3836923" y="1886676"/>
            <a:ext cx="3372994" cy="306467"/>
          </a:xfrm>
          <a:prstGeom prst="round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硬化後も弾性と柔軟性を維持</a:t>
            </a:r>
            <a:endParaRPr kumimoji="1" lang="en-US" altLang="ja-JP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2E9032D9-7DA7-70B3-A7AB-3A64FEF3D9BA}"/>
              </a:ext>
            </a:extLst>
          </p:cNvPr>
          <p:cNvSpPr/>
          <p:nvPr/>
        </p:nvSpPr>
        <p:spPr>
          <a:xfrm>
            <a:off x="3836923" y="2325713"/>
            <a:ext cx="3372994" cy="306467"/>
          </a:xfrm>
          <a:prstGeom prst="round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優れた接着性、防水性、耐火性</a:t>
            </a:r>
            <a:endParaRPr kumimoji="1" lang="en-US" altLang="ja-JP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6284DBDA-0AFC-EA9F-77B5-8EF424768C1C}"/>
              </a:ext>
            </a:extLst>
          </p:cNvPr>
          <p:cNvSpPr/>
          <p:nvPr/>
        </p:nvSpPr>
        <p:spPr>
          <a:xfrm>
            <a:off x="3836923" y="2775482"/>
            <a:ext cx="3372994" cy="306467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解体可能、解体部に再注入可能</a:t>
            </a:r>
          </a:p>
        </p:txBody>
      </p:sp>
      <p:pic>
        <p:nvPicPr>
          <p:cNvPr id="9" name="図 8" descr="テキスト&#10;&#10;自動的に生成された説明">
            <a:extLst>
              <a:ext uri="{FF2B5EF4-FFF2-40B4-BE49-F238E27FC236}">
                <a16:creationId xmlns:a16="http://schemas.microsoft.com/office/drawing/2014/main" id="{2BFFF9FC-54D5-90DB-FD2F-840EF1FB26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665" y="1012525"/>
            <a:ext cx="3185920" cy="2389440"/>
          </a:xfrm>
          <a:prstGeom prst="rect">
            <a:avLst/>
          </a:prstGeom>
        </p:spPr>
      </p:pic>
      <p:pic>
        <p:nvPicPr>
          <p:cNvPr id="14" name="図 13" descr="メーター が含まれている画像&#10;&#10;自動的に生成された説明">
            <a:extLst>
              <a:ext uri="{FF2B5EF4-FFF2-40B4-BE49-F238E27FC236}">
                <a16:creationId xmlns:a16="http://schemas.microsoft.com/office/drawing/2014/main" id="{84A5F01D-27CB-3880-3B39-0EA6CAB2D88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808" y="3491315"/>
            <a:ext cx="1463518" cy="1097897"/>
          </a:xfrm>
          <a:prstGeom prst="rect">
            <a:avLst/>
          </a:prstGeom>
        </p:spPr>
      </p:pic>
      <p:pic>
        <p:nvPicPr>
          <p:cNvPr id="29" name="図 28" descr="建物, オレンジ, 野球, 手 が含まれている画像&#10;&#10;自動的に生成された説明">
            <a:extLst>
              <a:ext uri="{FF2B5EF4-FFF2-40B4-BE49-F238E27FC236}">
                <a16:creationId xmlns:a16="http://schemas.microsoft.com/office/drawing/2014/main" id="{EEE88D85-A870-6166-A57C-DDC85FD8E15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277" y="3483310"/>
            <a:ext cx="1462237" cy="1096935"/>
          </a:xfrm>
          <a:prstGeom prst="rect">
            <a:avLst/>
          </a:prstGeom>
        </p:spPr>
      </p:pic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8CFE8B62-6558-800C-0974-2BFA7F16598B}"/>
              </a:ext>
            </a:extLst>
          </p:cNvPr>
          <p:cNvSpPr/>
          <p:nvPr/>
        </p:nvSpPr>
        <p:spPr>
          <a:xfrm>
            <a:off x="3836923" y="3243474"/>
            <a:ext cx="3372994" cy="306467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無毒性で人体に安全、中性でほぼ無臭</a:t>
            </a:r>
            <a:endParaRPr kumimoji="1" lang="en-US" altLang="ja-JP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02E1641E-1B5D-2C76-A3B9-466B66CA5FC5}"/>
              </a:ext>
            </a:extLst>
          </p:cNvPr>
          <p:cNvSpPr/>
          <p:nvPr/>
        </p:nvSpPr>
        <p:spPr>
          <a:xfrm>
            <a:off x="3836923" y="3682511"/>
            <a:ext cx="3372994" cy="306467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衝撃や振動を吸収</a:t>
            </a:r>
            <a:endParaRPr kumimoji="1" lang="en-US" altLang="ja-JP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CD7766CF-E22E-350E-40EA-272798A4D9FB}"/>
              </a:ext>
            </a:extLst>
          </p:cNvPr>
          <p:cNvSpPr/>
          <p:nvPr/>
        </p:nvSpPr>
        <p:spPr>
          <a:xfrm>
            <a:off x="3836923" y="4132280"/>
            <a:ext cx="3372994" cy="306467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耐熱温度</a:t>
            </a:r>
            <a:r>
              <a:rPr kumimoji="1"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-40~120</a:t>
            </a:r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℃</a:t>
            </a:r>
          </a:p>
        </p:txBody>
      </p:sp>
      <p:pic>
        <p:nvPicPr>
          <p:cNvPr id="38" name="object 4">
            <a:extLst>
              <a:ext uri="{FF2B5EF4-FFF2-40B4-BE49-F238E27FC236}">
                <a16:creationId xmlns:a16="http://schemas.microsoft.com/office/drawing/2014/main" id="{0C1A1FF7-3D65-949B-D4D3-5532D5241AF5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0" y="9373310"/>
            <a:ext cx="7559993" cy="1484390"/>
          </a:xfrm>
          <a:prstGeom prst="rect">
            <a:avLst/>
          </a:prstGeom>
        </p:spPr>
      </p:pic>
      <p:sp>
        <p:nvSpPr>
          <p:cNvPr id="39" name="object 7">
            <a:extLst>
              <a:ext uri="{FF2B5EF4-FFF2-40B4-BE49-F238E27FC236}">
                <a16:creationId xmlns:a16="http://schemas.microsoft.com/office/drawing/2014/main" id="{F8EBF593-0CE6-E326-E29E-728D07F01004}"/>
              </a:ext>
            </a:extLst>
          </p:cNvPr>
          <p:cNvSpPr txBox="1"/>
          <p:nvPr/>
        </p:nvSpPr>
        <p:spPr>
          <a:xfrm>
            <a:off x="246339" y="9496597"/>
            <a:ext cx="2249237" cy="1232838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ts val="1525"/>
              </a:lnSpc>
              <a:spcBef>
                <a:spcPts val="120"/>
              </a:spcBef>
            </a:pPr>
            <a:r>
              <a:rPr lang="ja-JP" altLang="en-US" sz="1300" spc="65" dirty="0">
                <a:solidFill>
                  <a:srgbClr val="FFFFFF"/>
                </a:solidFill>
                <a:latin typeface="+mn-ea"/>
                <a:ea typeface="+mn-ea"/>
                <a:cs typeface="Tahoma"/>
              </a:rPr>
              <a:t>製造元</a:t>
            </a:r>
            <a:endParaRPr sz="1300" dirty="0">
              <a:latin typeface="+mn-ea"/>
              <a:ea typeface="+mn-ea"/>
              <a:cs typeface="Tahoma"/>
            </a:endParaRPr>
          </a:p>
          <a:p>
            <a:pPr marL="12700">
              <a:lnSpc>
                <a:spcPts val="2005"/>
              </a:lnSpc>
            </a:pPr>
            <a:r>
              <a:rPr sz="1700" spc="55" dirty="0">
                <a:solidFill>
                  <a:srgbClr val="044C7F"/>
                </a:solidFill>
                <a:latin typeface="+mn-ea"/>
                <a:ea typeface="+mn-ea"/>
                <a:cs typeface="Arial"/>
              </a:rPr>
              <a:t>Filoform</a:t>
            </a:r>
            <a:r>
              <a:rPr sz="1700" spc="-20" dirty="0">
                <a:solidFill>
                  <a:srgbClr val="044C7F"/>
                </a:solidFill>
                <a:latin typeface="+mn-ea"/>
                <a:ea typeface="+mn-ea"/>
                <a:cs typeface="Arial"/>
              </a:rPr>
              <a:t> </a:t>
            </a:r>
            <a:r>
              <a:rPr sz="1700" spc="-25" dirty="0">
                <a:solidFill>
                  <a:srgbClr val="044C7F"/>
                </a:solidFill>
                <a:latin typeface="+mn-ea"/>
                <a:ea typeface="+mn-ea"/>
                <a:cs typeface="Arial"/>
              </a:rPr>
              <a:t>BV</a:t>
            </a:r>
            <a:endParaRPr sz="1700" dirty="0">
              <a:latin typeface="+mn-ea"/>
              <a:ea typeface="+mn-ea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69"/>
              </a:spcBef>
            </a:pPr>
            <a:r>
              <a:rPr sz="950" dirty="0">
                <a:solidFill>
                  <a:srgbClr val="FFFFFF"/>
                </a:solidFill>
                <a:latin typeface="+mn-ea"/>
                <a:ea typeface="+mn-ea"/>
                <a:cs typeface="Arial"/>
              </a:rPr>
              <a:t>De</a:t>
            </a:r>
            <a:r>
              <a:rPr sz="950" spc="-5" dirty="0">
                <a:solidFill>
                  <a:srgbClr val="FFFFFF"/>
                </a:solidFill>
                <a:latin typeface="+mn-ea"/>
                <a:ea typeface="+mn-ea"/>
                <a:cs typeface="Arial"/>
              </a:rPr>
              <a:t> </a:t>
            </a:r>
            <a:r>
              <a:rPr sz="950" dirty="0">
                <a:solidFill>
                  <a:srgbClr val="FFFFFF"/>
                </a:solidFill>
                <a:latin typeface="+mn-ea"/>
                <a:ea typeface="+mn-ea"/>
                <a:cs typeface="Arial"/>
              </a:rPr>
              <a:t>Panoven </a:t>
            </a:r>
            <a:r>
              <a:rPr sz="950" spc="-25" dirty="0">
                <a:solidFill>
                  <a:srgbClr val="FFFFFF"/>
                </a:solidFill>
                <a:latin typeface="+mn-ea"/>
                <a:ea typeface="+mn-ea"/>
                <a:cs typeface="Arial"/>
              </a:rPr>
              <a:t>17</a:t>
            </a:r>
            <a:endParaRPr sz="950" dirty="0">
              <a:latin typeface="+mn-ea"/>
              <a:ea typeface="+mn-ea"/>
              <a:cs typeface="Arial"/>
            </a:endParaRPr>
          </a:p>
          <a:p>
            <a:pPr marL="12700" marR="5080">
              <a:lnSpc>
                <a:spcPct val="115799"/>
              </a:lnSpc>
            </a:pPr>
            <a:r>
              <a:rPr lang="en-US" sz="950" dirty="0">
                <a:solidFill>
                  <a:srgbClr val="FFFFFF"/>
                </a:solidFill>
                <a:latin typeface="+mn-ea"/>
                <a:ea typeface="+mn-ea"/>
                <a:cs typeface="Arial"/>
              </a:rPr>
              <a:t>4191</a:t>
            </a:r>
            <a:r>
              <a:rPr lang="en-US" sz="950" spc="65" dirty="0">
                <a:solidFill>
                  <a:srgbClr val="FFFFFF"/>
                </a:solidFill>
                <a:latin typeface="+mn-ea"/>
                <a:ea typeface="+mn-ea"/>
                <a:cs typeface="Arial"/>
              </a:rPr>
              <a:t> </a:t>
            </a:r>
            <a:r>
              <a:rPr lang="en-US" sz="950" spc="-45" dirty="0">
                <a:solidFill>
                  <a:srgbClr val="FFFFFF"/>
                </a:solidFill>
                <a:latin typeface="+mn-ea"/>
                <a:ea typeface="+mn-ea"/>
                <a:cs typeface="Arial"/>
              </a:rPr>
              <a:t>GW</a:t>
            </a:r>
            <a:r>
              <a:rPr lang="en-US" sz="950" spc="70" dirty="0">
                <a:solidFill>
                  <a:srgbClr val="FFFFFF"/>
                </a:solidFill>
                <a:latin typeface="+mn-ea"/>
                <a:ea typeface="+mn-ea"/>
                <a:cs typeface="Arial"/>
              </a:rPr>
              <a:t> </a:t>
            </a:r>
            <a:r>
              <a:rPr lang="en-US" sz="950" dirty="0" err="1">
                <a:solidFill>
                  <a:srgbClr val="FFFFFF"/>
                </a:solidFill>
                <a:latin typeface="+mn-ea"/>
                <a:ea typeface="+mn-ea"/>
                <a:cs typeface="Arial"/>
              </a:rPr>
              <a:t>Geldermalsen</a:t>
            </a:r>
            <a:r>
              <a:rPr lang="en-US" sz="950" dirty="0">
                <a:solidFill>
                  <a:srgbClr val="FFFFFF"/>
                </a:solidFill>
                <a:latin typeface="+mn-ea"/>
                <a:ea typeface="+mn-ea"/>
                <a:cs typeface="Arial"/>
              </a:rPr>
              <a:t>-</a:t>
            </a:r>
            <a:r>
              <a:rPr lang="en-US" sz="950" spc="-25" dirty="0">
                <a:solidFill>
                  <a:srgbClr val="FFFFFF"/>
                </a:solidFill>
                <a:latin typeface="+mn-ea"/>
                <a:ea typeface="+mn-ea"/>
                <a:cs typeface="Arial"/>
              </a:rPr>
              <a:t>NL </a:t>
            </a:r>
            <a:r>
              <a:rPr lang="en-US" sz="950" spc="-10" dirty="0">
                <a:solidFill>
                  <a:srgbClr val="FFFFFF"/>
                </a:solidFill>
                <a:latin typeface="+mn-ea"/>
                <a:ea typeface="+mn-ea"/>
                <a:cs typeface="Arial"/>
              </a:rPr>
              <a:t>Netherlands</a:t>
            </a:r>
            <a:br>
              <a:rPr lang="en-US" sz="950" spc="-10" dirty="0">
                <a:solidFill>
                  <a:srgbClr val="FFFFFF"/>
                </a:solidFill>
                <a:latin typeface="+mn-ea"/>
                <a:ea typeface="+mn-ea"/>
                <a:cs typeface="Arial"/>
              </a:rPr>
            </a:br>
            <a:r>
              <a:rPr lang="en-US" sz="950" spc="-10" dirty="0">
                <a:solidFill>
                  <a:srgbClr val="FFFFFF"/>
                </a:solidFill>
                <a:latin typeface="+mn-ea"/>
                <a:ea typeface="+mn-ea"/>
                <a:cs typeface="Arial"/>
              </a:rPr>
              <a:t>http://www.filoform.nl</a:t>
            </a:r>
          </a:p>
          <a:p>
            <a:pPr marL="12700" marR="5080">
              <a:lnSpc>
                <a:spcPct val="115799"/>
              </a:lnSpc>
            </a:pPr>
            <a:endParaRPr sz="950" dirty="0">
              <a:latin typeface="+mn-ea"/>
              <a:ea typeface="+mn-ea"/>
              <a:cs typeface="Arial"/>
            </a:endParaRPr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51CDE1C6-B093-1222-79C5-F9587595CB43}"/>
              </a:ext>
            </a:extLst>
          </p:cNvPr>
          <p:cNvCxnSpPr/>
          <p:nvPr/>
        </p:nvCxnSpPr>
        <p:spPr>
          <a:xfrm>
            <a:off x="3778250" y="9537700"/>
            <a:ext cx="0" cy="115569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bject 7">
            <a:extLst>
              <a:ext uri="{FF2B5EF4-FFF2-40B4-BE49-F238E27FC236}">
                <a16:creationId xmlns:a16="http://schemas.microsoft.com/office/drawing/2014/main" id="{ECACF621-A4D6-C249-475E-7B0270F88BC5}"/>
              </a:ext>
            </a:extLst>
          </p:cNvPr>
          <p:cNvSpPr txBox="1"/>
          <p:nvPr/>
        </p:nvSpPr>
        <p:spPr>
          <a:xfrm>
            <a:off x="3936306" y="9496597"/>
            <a:ext cx="2249237" cy="20774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ts val="1525"/>
              </a:lnSpc>
              <a:spcBef>
                <a:spcPts val="120"/>
              </a:spcBef>
            </a:pPr>
            <a:r>
              <a:rPr lang="ja-JP" altLang="en-US" sz="1300" spc="65" dirty="0">
                <a:solidFill>
                  <a:srgbClr val="FFFFFF"/>
                </a:solidFill>
                <a:latin typeface="+mn-ea"/>
                <a:ea typeface="+mn-ea"/>
                <a:cs typeface="Tahoma"/>
              </a:rPr>
              <a:t>日本輸入元</a:t>
            </a:r>
            <a:endParaRPr sz="1300" dirty="0">
              <a:latin typeface="+mn-ea"/>
              <a:ea typeface="+mn-ea"/>
              <a:cs typeface="Tahoma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46065CC5-7798-7395-B69C-F8F756CE0026}"/>
              </a:ext>
            </a:extLst>
          </p:cNvPr>
          <p:cNvSpPr txBox="1"/>
          <p:nvPr/>
        </p:nvSpPr>
        <p:spPr>
          <a:xfrm>
            <a:off x="3936306" y="9704346"/>
            <a:ext cx="3194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  <a:latin typeface="+mn-ea"/>
                <a:ea typeface="+mn-ea"/>
              </a:rPr>
              <a:t>（株）北海道ダイエィテック</a:t>
            </a:r>
            <a:endParaRPr kumimoji="1" lang="en-US" altLang="ja-JP" sz="1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44" name="object 7">
            <a:extLst>
              <a:ext uri="{FF2B5EF4-FFF2-40B4-BE49-F238E27FC236}">
                <a16:creationId xmlns:a16="http://schemas.microsoft.com/office/drawing/2014/main" id="{047936D4-5767-28B6-CA98-D50224E95FC8}"/>
              </a:ext>
            </a:extLst>
          </p:cNvPr>
          <p:cNvSpPr txBox="1"/>
          <p:nvPr/>
        </p:nvSpPr>
        <p:spPr>
          <a:xfrm>
            <a:off x="4075733" y="10054604"/>
            <a:ext cx="2674314" cy="59920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ts val="1525"/>
              </a:lnSpc>
              <a:spcBef>
                <a:spcPts val="120"/>
              </a:spcBef>
            </a:pPr>
            <a:r>
              <a:rPr lang="ja-JP" altLang="en-US" sz="1000" spc="65" dirty="0">
                <a:solidFill>
                  <a:srgbClr val="FFFFFF"/>
                </a:solidFill>
                <a:latin typeface="+mn-ea"/>
                <a:ea typeface="+mn-ea"/>
                <a:cs typeface="Tahoma"/>
              </a:rPr>
              <a:t>日札幌市西区発寒</a:t>
            </a:r>
            <a:r>
              <a:rPr lang="en-US" altLang="ja-JP" sz="1000" spc="65" dirty="0">
                <a:solidFill>
                  <a:srgbClr val="FFFFFF"/>
                </a:solidFill>
                <a:latin typeface="+mn-ea"/>
                <a:ea typeface="+mn-ea"/>
                <a:cs typeface="Tahoma"/>
              </a:rPr>
              <a:t>8</a:t>
            </a:r>
            <a:r>
              <a:rPr lang="ja-JP" altLang="en-US" sz="1000" spc="65" dirty="0">
                <a:solidFill>
                  <a:srgbClr val="FFFFFF"/>
                </a:solidFill>
                <a:latin typeface="+mn-ea"/>
                <a:ea typeface="+mn-ea"/>
                <a:cs typeface="Tahoma"/>
              </a:rPr>
              <a:t>条</a:t>
            </a:r>
            <a:r>
              <a:rPr lang="en-US" altLang="ja-JP" sz="1000" spc="65" dirty="0">
                <a:solidFill>
                  <a:srgbClr val="FFFFFF"/>
                </a:solidFill>
                <a:latin typeface="+mn-ea"/>
                <a:ea typeface="+mn-ea"/>
                <a:cs typeface="Tahoma"/>
              </a:rPr>
              <a:t>14</a:t>
            </a:r>
            <a:r>
              <a:rPr lang="ja-JP" altLang="en-US" sz="1000" spc="65" dirty="0">
                <a:solidFill>
                  <a:srgbClr val="FFFFFF"/>
                </a:solidFill>
                <a:latin typeface="+mn-ea"/>
                <a:ea typeface="+mn-ea"/>
                <a:cs typeface="Tahoma"/>
              </a:rPr>
              <a:t>丁目</a:t>
            </a:r>
            <a:r>
              <a:rPr lang="en-US" altLang="ja-JP" sz="1000" spc="65" dirty="0">
                <a:solidFill>
                  <a:srgbClr val="FFFFFF"/>
                </a:solidFill>
                <a:latin typeface="+mn-ea"/>
                <a:ea typeface="+mn-ea"/>
                <a:cs typeface="Tahoma"/>
              </a:rPr>
              <a:t>516-293</a:t>
            </a:r>
          </a:p>
          <a:p>
            <a:pPr marL="12700">
              <a:lnSpc>
                <a:spcPts val="1525"/>
              </a:lnSpc>
              <a:spcBef>
                <a:spcPts val="120"/>
              </a:spcBef>
            </a:pPr>
            <a:r>
              <a:rPr lang="en-US" altLang="ja-JP" sz="1000" spc="65" dirty="0">
                <a:solidFill>
                  <a:srgbClr val="FFFFFF"/>
                </a:solidFill>
                <a:latin typeface="+mn-ea"/>
                <a:ea typeface="+mn-ea"/>
                <a:cs typeface="Tahoma"/>
              </a:rPr>
              <a:t>TEL</a:t>
            </a:r>
            <a:r>
              <a:rPr lang="ja-JP" altLang="en-US" sz="1000" spc="65" dirty="0">
                <a:solidFill>
                  <a:srgbClr val="FFFFFF"/>
                </a:solidFill>
                <a:latin typeface="+mn-ea"/>
                <a:ea typeface="+mn-ea"/>
                <a:cs typeface="Tahoma"/>
              </a:rPr>
              <a:t> </a:t>
            </a:r>
            <a:r>
              <a:rPr lang="en-US" altLang="ja-JP" sz="1000" spc="65" dirty="0">
                <a:solidFill>
                  <a:srgbClr val="FFFFFF"/>
                </a:solidFill>
                <a:latin typeface="+mn-ea"/>
                <a:ea typeface="+mn-ea"/>
                <a:cs typeface="Tahoma"/>
              </a:rPr>
              <a:t>011-667-4050/FAX011-667-1021</a:t>
            </a:r>
          </a:p>
          <a:p>
            <a:pPr marL="12700">
              <a:lnSpc>
                <a:spcPts val="1525"/>
              </a:lnSpc>
              <a:spcBef>
                <a:spcPts val="120"/>
              </a:spcBef>
            </a:pPr>
            <a:r>
              <a:rPr lang="en-US" sz="1000" spc="65" dirty="0">
                <a:solidFill>
                  <a:srgbClr val="FFFFFF"/>
                </a:solidFill>
                <a:latin typeface="+mn-ea"/>
                <a:ea typeface="+mn-ea"/>
                <a:cs typeface="Tahoma"/>
              </a:rPr>
              <a:t>info@h-det.com</a:t>
            </a:r>
            <a:endParaRPr sz="1000" dirty="0">
              <a:latin typeface="+mn-ea"/>
              <a:ea typeface="+mn-ea"/>
              <a:cs typeface="Tahoma"/>
            </a:endParaRPr>
          </a:p>
        </p:txBody>
      </p:sp>
      <p:sp>
        <p:nvSpPr>
          <p:cNvPr id="45" name="object 7">
            <a:extLst>
              <a:ext uri="{FF2B5EF4-FFF2-40B4-BE49-F238E27FC236}">
                <a16:creationId xmlns:a16="http://schemas.microsoft.com/office/drawing/2014/main" id="{E05EB3B3-5FB4-20E7-B29F-46723AA1B1EE}"/>
              </a:ext>
            </a:extLst>
          </p:cNvPr>
          <p:cNvSpPr txBox="1"/>
          <p:nvPr/>
        </p:nvSpPr>
        <p:spPr>
          <a:xfrm>
            <a:off x="4197083" y="6030271"/>
            <a:ext cx="3048000" cy="57836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46990">
              <a:lnSpc>
                <a:spcPct val="100000"/>
              </a:lnSpc>
              <a:spcBef>
                <a:spcPts val="90"/>
              </a:spcBef>
            </a:pPr>
            <a:r>
              <a:rPr lang="en-US" altLang="ja-JP" sz="900" dirty="0">
                <a:latin typeface="+mn-ea"/>
                <a:ea typeface="+mn-ea"/>
                <a:cs typeface="Arial"/>
              </a:rPr>
              <a:t>※</a:t>
            </a:r>
            <a:r>
              <a:rPr lang="ja-JP" altLang="en-US" sz="900" dirty="0">
                <a:latin typeface="+mn-ea"/>
                <a:ea typeface="+mn-ea"/>
                <a:cs typeface="Arial"/>
              </a:rPr>
              <a:t>開口部が大きい場合には、ウレタンスポンジなどを</a:t>
            </a:r>
            <a:br>
              <a:rPr lang="en-US" altLang="ja-JP" sz="900" dirty="0">
                <a:latin typeface="+mn-ea"/>
                <a:ea typeface="+mn-ea"/>
                <a:cs typeface="Arial"/>
              </a:rPr>
            </a:br>
            <a:r>
              <a:rPr lang="ja-JP" altLang="en-US" sz="900" dirty="0">
                <a:latin typeface="+mn-ea"/>
                <a:ea typeface="+mn-ea"/>
                <a:cs typeface="Arial"/>
              </a:rPr>
              <a:t>　 併用して施工し、厚み</a:t>
            </a:r>
            <a:r>
              <a:rPr lang="en-US" altLang="ja-JP" sz="900" dirty="0">
                <a:latin typeface="+mn-ea"/>
                <a:ea typeface="+mn-ea"/>
                <a:cs typeface="Arial"/>
              </a:rPr>
              <a:t>20mm</a:t>
            </a:r>
            <a:r>
              <a:rPr lang="ja-JP" altLang="en-US" sz="900" dirty="0">
                <a:latin typeface="+mn-ea"/>
                <a:ea typeface="+mn-ea"/>
                <a:cs typeface="Arial"/>
              </a:rPr>
              <a:t>以上充填すること</a:t>
            </a:r>
            <a:endParaRPr lang="en-US" altLang="ja-JP" sz="900" dirty="0">
              <a:latin typeface="+mn-ea"/>
              <a:ea typeface="+mn-ea"/>
              <a:cs typeface="Arial"/>
            </a:endParaRPr>
          </a:p>
          <a:p>
            <a:pPr marL="12700" marR="46990">
              <a:lnSpc>
                <a:spcPct val="100000"/>
              </a:lnSpc>
              <a:spcBef>
                <a:spcPts val="90"/>
              </a:spcBef>
            </a:pPr>
            <a:r>
              <a:rPr lang="en-US" altLang="ja-JP" sz="900" dirty="0">
                <a:latin typeface="+mn-ea"/>
                <a:ea typeface="+mn-ea"/>
                <a:cs typeface="Arial"/>
              </a:rPr>
              <a:t>※</a:t>
            </a:r>
            <a:r>
              <a:rPr lang="ja-JP" altLang="en-US" sz="900" dirty="0">
                <a:latin typeface="+mn-ea"/>
                <a:ea typeface="+mn-ea"/>
                <a:cs typeface="Arial"/>
              </a:rPr>
              <a:t>コーキングガンはストロークが小さく出力が高いものを</a:t>
            </a:r>
            <a:br>
              <a:rPr lang="en-US" altLang="ja-JP" sz="900" dirty="0">
                <a:latin typeface="+mn-ea"/>
                <a:ea typeface="+mn-ea"/>
                <a:cs typeface="Arial"/>
              </a:rPr>
            </a:br>
            <a:r>
              <a:rPr lang="ja-JP" altLang="en-US" sz="900" dirty="0">
                <a:latin typeface="+mn-ea"/>
                <a:ea typeface="+mn-ea"/>
                <a:cs typeface="Arial"/>
              </a:rPr>
              <a:t>　お使いください</a:t>
            </a:r>
            <a:endParaRPr lang="en-US" altLang="ja-JP" sz="900" dirty="0">
              <a:latin typeface="+mn-ea"/>
              <a:ea typeface="+mn-ea"/>
              <a:cs typeface="Arial"/>
            </a:endParaRPr>
          </a:p>
        </p:txBody>
      </p:sp>
      <p:graphicFrame>
        <p:nvGraphicFramePr>
          <p:cNvPr id="46" name="オブジェクト 45">
            <a:extLst>
              <a:ext uri="{FF2B5EF4-FFF2-40B4-BE49-F238E27FC236}">
                <a16:creationId xmlns:a16="http://schemas.microsoft.com/office/drawing/2014/main" id="{E92D5F15-49A2-D51C-4E92-FA3C331CEC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1632357"/>
              </p:ext>
            </p:extLst>
          </p:nvPr>
        </p:nvGraphicFramePr>
        <p:xfrm>
          <a:off x="958850" y="8599759"/>
          <a:ext cx="46767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7" imgW="4676896" imgH="428625" progId="Excel.Sheet.12">
                  <p:embed/>
                </p:oleObj>
              </mc:Choice>
              <mc:Fallback>
                <p:oleObj name="Worksheet" r:id="rId7" imgW="4676896" imgH="4286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58850" y="8599759"/>
                        <a:ext cx="4676775" cy="42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object 7">
            <a:extLst>
              <a:ext uri="{FF2B5EF4-FFF2-40B4-BE49-F238E27FC236}">
                <a16:creationId xmlns:a16="http://schemas.microsoft.com/office/drawing/2014/main" id="{2F49F1D8-28E9-617D-FF58-93F5CD64AEFF}"/>
              </a:ext>
            </a:extLst>
          </p:cNvPr>
          <p:cNvSpPr txBox="1"/>
          <p:nvPr/>
        </p:nvSpPr>
        <p:spPr>
          <a:xfrm>
            <a:off x="958849" y="9060128"/>
            <a:ext cx="4676775" cy="15004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46990">
              <a:lnSpc>
                <a:spcPct val="100000"/>
              </a:lnSpc>
              <a:spcBef>
                <a:spcPts val="90"/>
              </a:spcBef>
            </a:pPr>
            <a:r>
              <a:rPr lang="en-US" altLang="ja-JP" sz="900" dirty="0">
                <a:latin typeface="+mn-ea"/>
                <a:ea typeface="+mn-ea"/>
                <a:cs typeface="Arial"/>
              </a:rPr>
              <a:t>※</a:t>
            </a:r>
            <a:r>
              <a:rPr lang="ja-JP" altLang="en-US" sz="900" dirty="0">
                <a:latin typeface="+mn-ea"/>
                <a:ea typeface="+mn-ea"/>
                <a:cs typeface="Arial"/>
              </a:rPr>
              <a:t>販売単位は</a:t>
            </a:r>
            <a:r>
              <a:rPr lang="en-US" altLang="ja-JP" sz="900" dirty="0">
                <a:latin typeface="+mn-ea"/>
                <a:ea typeface="+mn-ea"/>
                <a:cs typeface="Arial"/>
              </a:rPr>
              <a:t>1</a:t>
            </a:r>
            <a:r>
              <a:rPr lang="ja-JP" altLang="en-US" sz="900" dirty="0">
                <a:latin typeface="+mn-ea"/>
                <a:ea typeface="+mn-ea"/>
                <a:cs typeface="Arial"/>
              </a:rPr>
              <a:t>本より</a:t>
            </a:r>
            <a:endParaRPr lang="en-US" altLang="ja-JP" sz="900" dirty="0">
              <a:latin typeface="+mn-ea"/>
              <a:ea typeface="+mn-ea"/>
              <a:cs typeface="Arial"/>
            </a:endParaRPr>
          </a:p>
        </p:txBody>
      </p:sp>
      <p:sp>
        <p:nvSpPr>
          <p:cNvPr id="48" name="object 7">
            <a:extLst>
              <a:ext uri="{FF2B5EF4-FFF2-40B4-BE49-F238E27FC236}">
                <a16:creationId xmlns:a16="http://schemas.microsoft.com/office/drawing/2014/main" id="{E97E4A88-B61B-45CF-FC25-7F4747F17E81}"/>
              </a:ext>
            </a:extLst>
          </p:cNvPr>
          <p:cNvSpPr txBox="1"/>
          <p:nvPr/>
        </p:nvSpPr>
        <p:spPr>
          <a:xfrm>
            <a:off x="249236" y="7183750"/>
            <a:ext cx="3048000" cy="301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46990">
              <a:lnSpc>
                <a:spcPct val="100000"/>
              </a:lnSpc>
              <a:spcBef>
                <a:spcPts val="90"/>
              </a:spcBef>
            </a:pPr>
            <a:r>
              <a:rPr lang="en-US" altLang="ja-JP" sz="900" dirty="0">
                <a:latin typeface="+mn-ea"/>
                <a:ea typeface="+mn-ea"/>
                <a:cs typeface="Arial"/>
              </a:rPr>
              <a:t>※</a:t>
            </a:r>
            <a:r>
              <a:rPr lang="ja-JP" altLang="en-US" sz="900" dirty="0">
                <a:latin typeface="+mn-ea"/>
                <a:ea typeface="+mn-ea"/>
                <a:cs typeface="Arial"/>
              </a:rPr>
              <a:t>多条配線や</a:t>
            </a:r>
            <a:r>
              <a:rPr lang="en-US" altLang="ja-JP" sz="900" dirty="0">
                <a:latin typeface="+mn-ea"/>
                <a:ea typeface="+mn-ea"/>
                <a:cs typeface="Arial"/>
              </a:rPr>
              <a:t>CVT</a:t>
            </a:r>
            <a:r>
              <a:rPr lang="ja-JP" altLang="en-US" sz="900" dirty="0">
                <a:latin typeface="+mn-ea"/>
                <a:ea typeface="+mn-ea"/>
                <a:cs typeface="Arial"/>
              </a:rPr>
              <a:t>ケーブル、大きめの開口部には、フィロ　</a:t>
            </a:r>
            <a:endParaRPr lang="en-US" altLang="ja-JP" sz="900" dirty="0">
              <a:latin typeface="+mn-ea"/>
              <a:ea typeface="+mn-ea"/>
              <a:cs typeface="Arial"/>
            </a:endParaRPr>
          </a:p>
          <a:p>
            <a:pPr marL="12700" marR="46990">
              <a:lnSpc>
                <a:spcPct val="100000"/>
              </a:lnSpc>
              <a:spcBef>
                <a:spcPts val="90"/>
              </a:spcBef>
            </a:pPr>
            <a:r>
              <a:rPr lang="ja-JP" altLang="en-US" sz="900" dirty="0">
                <a:latin typeface="+mn-ea"/>
                <a:ea typeface="+mn-ea"/>
                <a:cs typeface="Arial"/>
              </a:rPr>
              <a:t>　 フォーム社の防水材製品を使用してください</a:t>
            </a:r>
            <a:endParaRPr lang="en-US" altLang="ja-JP" sz="900" dirty="0">
              <a:latin typeface="+mn-ea"/>
              <a:ea typeface="+mn-ea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6481</TotalTime>
  <Words>324</Words>
  <Application>Microsoft Office PowerPoint</Application>
  <PresentationFormat>ユーザー設定</PresentationFormat>
  <Paragraphs>43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メイリオ</vt:lpstr>
      <vt:lpstr>游ゴシック</vt:lpstr>
      <vt:lpstr>Arial</vt:lpstr>
      <vt:lpstr>Calibri</vt:lpstr>
      <vt:lpstr>Tahoma</vt:lpstr>
      <vt:lpstr>Office Theme</vt:lpstr>
      <vt:lpstr>Microsoft Excel ワークシート</vt:lpstr>
      <vt:lpstr>ＭＤシーラント 高機能防水耐火充填材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Toshifumi Shiota</dc:creator>
  <cp:lastModifiedBy>Toshifumi Shiota</cp:lastModifiedBy>
  <cp:revision>55</cp:revision>
  <cp:lastPrinted>2023-10-13T04:04:53Z</cp:lastPrinted>
  <dcterms:created xsi:type="dcterms:W3CDTF">2023-10-06T07:38:16Z</dcterms:created>
  <dcterms:modified xsi:type="dcterms:W3CDTF">2023-10-13T04:48:07Z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2018-06-28T00:00:00Z</vt:filetime>
  </property>
  <property fmtid="{D5CDD505-2E9C-101B-9397-08002B2CF9AE}" pid="3" name="Creator">
    <vt:lpwstr>Adobe InDesign CC 13.1 (Macintosh)</vt:lpwstr>
  </property>
  <property fmtid="{D5CDD505-2E9C-101B-9397-08002B2CF9AE}" pid="4" name="LastSaved">
    <vt:filetime>2023-10-06T00:00:00Z</vt:filetime>
  </property>
  <property fmtid="{D5CDD505-2E9C-101B-9397-08002B2CF9AE}" pid="5" name="Producer">
    <vt:lpwstr>Adobe PDF Library 15.0</vt:lpwstr>
  </property>
</Properties>
</file>